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62" r:id="rId2"/>
    <p:sldId id="263" r:id="rId3"/>
  </p:sldIdLst>
  <p:sldSz cx="18288000" cy="10287000"/>
  <p:notesSz cx="6858000" cy="9144000"/>
  <p:embeddedFontLst>
    <p:embeddedFont>
      <p:font typeface="Arial Black" panose="020B0A04020102020204" pitchFamily="34" charset="0"/>
      <p:bold r:id="rId4"/>
    </p:embeddedFont>
    <p:embeddedFont>
      <p:font typeface="Calibri" panose="020F0502020204030204" pitchFamily="34" charset="0"/>
      <p:regular r:id="rId5"/>
      <p:bold r:id="rId6"/>
      <p:italic r:id="rId7"/>
      <p:boldItalic r:id="rId8"/>
    </p:embeddedFont>
    <p:embeddedFont>
      <p:font typeface="Teko Bold" panose="020B0604020202020204" charset="0"/>
      <p:regular r:id="rId9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43F77"/>
    <a:srgbClr val="00B0F0"/>
    <a:srgbClr val="FF0000"/>
    <a:srgbClr val="DA1D5C"/>
    <a:srgbClr val="002060"/>
    <a:srgbClr val="0070C0"/>
    <a:srgbClr val="00B0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22" autoAdjust="0"/>
  </p:normalViewPr>
  <p:slideViewPr>
    <p:cSldViewPr>
      <p:cViewPr varScale="1">
        <p:scale>
          <a:sx n="70" d="100"/>
          <a:sy n="70" d="100"/>
        </p:scale>
        <p:origin x="696" y="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5.fntdata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font" Target="fonts/font4.fntdata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3.fntdata"/><Relationship Id="rId11" Type="http://schemas.openxmlformats.org/officeDocument/2006/relationships/viewProps" Target="viewProps.xml"/><Relationship Id="rId5" Type="http://schemas.openxmlformats.org/officeDocument/2006/relationships/font" Target="fonts/font2.fntdata"/><Relationship Id="rId10" Type="http://schemas.openxmlformats.org/officeDocument/2006/relationships/presProps" Target="presProps.xml"/><Relationship Id="rId4" Type="http://schemas.openxmlformats.org/officeDocument/2006/relationships/font" Target="fonts/font1.fntdata"/><Relationship Id="rId9" Type="http://schemas.openxmlformats.org/officeDocument/2006/relationships/font" Target="fonts/font6.fntdata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4/5/2022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4/5/2022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4/5/2022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4/5/2022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4/5/2022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4/5/2022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4/5/2022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Immagine 26">
            <a:extLst>
              <a:ext uri="{FF2B5EF4-FFF2-40B4-BE49-F238E27FC236}">
                <a16:creationId xmlns:a16="http://schemas.microsoft.com/office/drawing/2014/main" id="{0F780332-1858-4112-83E9-77BE9C8D826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894954" y="8888850"/>
            <a:ext cx="1189004" cy="1217916"/>
          </a:xfrm>
          <a:prstGeom prst="rect">
            <a:avLst/>
          </a:prstGeom>
        </p:spPr>
      </p:pic>
      <p:grpSp>
        <p:nvGrpSpPr>
          <p:cNvPr id="2" name="Gruppo 1">
            <a:extLst>
              <a:ext uri="{FF2B5EF4-FFF2-40B4-BE49-F238E27FC236}">
                <a16:creationId xmlns:a16="http://schemas.microsoft.com/office/drawing/2014/main" id="{00520209-AB41-4332-A2EC-763ED27E6A92}"/>
              </a:ext>
            </a:extLst>
          </p:cNvPr>
          <p:cNvGrpSpPr/>
          <p:nvPr/>
        </p:nvGrpSpPr>
        <p:grpSpPr>
          <a:xfrm>
            <a:off x="12392277" y="1148974"/>
            <a:ext cx="1880111" cy="1752600"/>
            <a:chOff x="12268200" y="896740"/>
            <a:chExt cx="1880111" cy="1752600"/>
          </a:xfrm>
        </p:grpSpPr>
        <p:sp>
          <p:nvSpPr>
            <p:cNvPr id="30" name="Ovale 29">
              <a:extLst>
                <a:ext uri="{FF2B5EF4-FFF2-40B4-BE49-F238E27FC236}">
                  <a16:creationId xmlns:a16="http://schemas.microsoft.com/office/drawing/2014/main" id="{71A0EE7B-E79C-46A3-96A9-65B27AAF9801}"/>
                </a:ext>
              </a:extLst>
            </p:cNvPr>
            <p:cNvSpPr/>
            <p:nvPr/>
          </p:nvSpPr>
          <p:spPr>
            <a:xfrm>
              <a:off x="12268200" y="896740"/>
              <a:ext cx="1880111" cy="1752600"/>
            </a:xfrm>
            <a:prstGeom prst="ellipse">
              <a:avLst/>
            </a:prstGeom>
            <a:noFill/>
            <a:ln w="69850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>
                <a:solidFill>
                  <a:srgbClr val="00B0F0"/>
                </a:solidFill>
              </a:endParaRPr>
            </a:p>
          </p:txBody>
        </p:sp>
        <p:cxnSp>
          <p:nvCxnSpPr>
            <p:cNvPr id="32" name="Connettore diritto 31">
              <a:extLst>
                <a:ext uri="{FF2B5EF4-FFF2-40B4-BE49-F238E27FC236}">
                  <a16:creationId xmlns:a16="http://schemas.microsoft.com/office/drawing/2014/main" id="{BB64D35A-D224-44A1-B0B7-90C2AB04AFB9}"/>
                </a:ext>
              </a:extLst>
            </p:cNvPr>
            <p:cNvCxnSpPr>
              <a:cxnSpLocks/>
            </p:cNvCxnSpPr>
            <p:nvPr/>
          </p:nvCxnSpPr>
          <p:spPr>
            <a:xfrm>
              <a:off x="12496800" y="2192140"/>
              <a:ext cx="1461011" cy="0"/>
            </a:xfrm>
            <a:prstGeom prst="line">
              <a:avLst/>
            </a:prstGeom>
            <a:ln w="28575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CasellaDiTesto 15">
              <a:extLst>
                <a:ext uri="{FF2B5EF4-FFF2-40B4-BE49-F238E27FC236}">
                  <a16:creationId xmlns:a16="http://schemas.microsoft.com/office/drawing/2014/main" id="{9FBF554A-5CA9-409F-996C-75C44E2932E7}"/>
                </a:ext>
              </a:extLst>
            </p:cNvPr>
            <p:cNvSpPr txBox="1"/>
            <p:nvPr/>
          </p:nvSpPr>
          <p:spPr>
            <a:xfrm>
              <a:off x="12686192" y="2137713"/>
              <a:ext cx="1082226" cy="4462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15000"/>
                </a:lnSpc>
                <a:spcAft>
                  <a:spcPts val="1000"/>
                </a:spcAft>
              </a:pPr>
              <a:r>
                <a:rPr lang="it-IT" sz="2000" cap="small" dirty="0">
                  <a:solidFill>
                    <a:srgbClr val="00B0F0"/>
                  </a:solidFill>
                  <a:effectLst/>
                  <a:latin typeface="Teko Bold" panose="020B0604020202020204" charset="0"/>
                  <a:ea typeface="Calibri" panose="020F0502020204030204" pitchFamily="34" charset="0"/>
                  <a:cs typeface="Teko Bold" panose="020B0604020202020204" charset="0"/>
                </a:rPr>
                <a:t>persone</a:t>
              </a:r>
            </a:p>
          </p:txBody>
        </p:sp>
      </p:grpSp>
      <p:sp>
        <p:nvSpPr>
          <p:cNvPr id="24" name="CasellaDiTesto 23">
            <a:extLst>
              <a:ext uri="{FF2B5EF4-FFF2-40B4-BE49-F238E27FC236}">
                <a16:creationId xmlns:a16="http://schemas.microsoft.com/office/drawing/2014/main" id="{ABEE3C5E-BC1B-4BAC-B56A-7946E619A24F}"/>
              </a:ext>
            </a:extLst>
          </p:cNvPr>
          <p:cNvSpPr txBox="1"/>
          <p:nvPr/>
        </p:nvSpPr>
        <p:spPr>
          <a:xfrm>
            <a:off x="8839178" y="8487044"/>
            <a:ext cx="6172200" cy="73866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D.L. n. 52/2021, convertito, con modificazioni, dalla L. n. 87/2021 e successive modificazioni e linee guida per la ripresa delle attività economiche e sociali approvate con Ordinanza del Ministero della Salute del 1° aprile 2022</a:t>
            </a:r>
          </a:p>
        </p:txBody>
      </p:sp>
      <p:sp>
        <p:nvSpPr>
          <p:cNvPr id="25" name="CasellaDiTesto 24">
            <a:extLst>
              <a:ext uri="{FF2B5EF4-FFF2-40B4-BE49-F238E27FC236}">
                <a16:creationId xmlns:a16="http://schemas.microsoft.com/office/drawing/2014/main" id="{F80DD729-823E-472E-B0F6-E5DC1FC5C688}"/>
              </a:ext>
            </a:extLst>
          </p:cNvPr>
          <p:cNvSpPr txBox="1"/>
          <p:nvPr/>
        </p:nvSpPr>
        <p:spPr>
          <a:xfrm>
            <a:off x="542365" y="1040125"/>
            <a:ext cx="12143828" cy="2131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it-IT" sz="5400" dirty="0">
                <a:solidFill>
                  <a:srgbClr val="143F77"/>
                </a:solidFill>
                <a:effectLst/>
                <a:latin typeface="Teko Bold" panose="020B0604020202020204" charset="0"/>
                <a:ea typeface="Calibri" panose="020F0502020204030204" pitchFamily="34" charset="0"/>
                <a:cs typeface="Teko Bold" panose="020B0604020202020204" charset="0"/>
              </a:rPr>
              <a:t>IN QUESTO </a:t>
            </a:r>
            <a:r>
              <a:rPr lang="it-IT" sz="5400" dirty="0">
                <a:solidFill>
                  <a:srgbClr val="143F77"/>
                </a:solidFill>
                <a:latin typeface="Teko Bold" panose="020B0604020202020204" charset="0"/>
                <a:ea typeface="Calibri" panose="020F0502020204030204" pitchFamily="34" charset="0"/>
                <a:cs typeface="Teko Bold" panose="020B0604020202020204" charset="0"/>
              </a:rPr>
              <a:t>STABILIMENTO BALNEARE</a:t>
            </a:r>
            <a:r>
              <a:rPr lang="it-IT" sz="5400" dirty="0">
                <a:solidFill>
                  <a:srgbClr val="143F77"/>
                </a:solidFill>
                <a:effectLst/>
                <a:latin typeface="Teko Bold" panose="020B0604020202020204" charset="0"/>
                <a:ea typeface="Calibri" panose="020F0502020204030204" pitchFamily="34" charset="0"/>
                <a:cs typeface="Teko Bold" panose="020B0604020202020204" charset="0"/>
              </a:rPr>
              <a:t> SONO 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it-IT" sz="5400" dirty="0">
                <a:solidFill>
                  <a:srgbClr val="143F77"/>
                </a:solidFill>
                <a:effectLst/>
                <a:latin typeface="Teko Bold" panose="020B0604020202020204" charset="0"/>
                <a:ea typeface="Calibri" panose="020F0502020204030204" pitchFamily="34" charset="0"/>
                <a:cs typeface="Teko Bold" panose="020B0604020202020204" charset="0"/>
              </a:rPr>
              <a:t>AMMESSE CONTEMPORANEAMENTE MASSIMO </a:t>
            </a:r>
          </a:p>
        </p:txBody>
      </p:sp>
      <p:sp>
        <p:nvSpPr>
          <p:cNvPr id="26" name="Triangolo rettangolo 25">
            <a:extLst>
              <a:ext uri="{FF2B5EF4-FFF2-40B4-BE49-F238E27FC236}">
                <a16:creationId xmlns:a16="http://schemas.microsoft.com/office/drawing/2014/main" id="{954E3B44-7DBE-441F-B01F-C9D17037FCB4}"/>
              </a:ext>
            </a:extLst>
          </p:cNvPr>
          <p:cNvSpPr/>
          <p:nvPr/>
        </p:nvSpPr>
        <p:spPr>
          <a:xfrm flipH="1" flipV="1">
            <a:off x="0" y="-8921"/>
            <a:ext cx="18288000" cy="1253627"/>
          </a:xfrm>
          <a:prstGeom prst="rtTriangl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9" name="Triangolo rettangolo 28">
            <a:extLst>
              <a:ext uri="{FF2B5EF4-FFF2-40B4-BE49-F238E27FC236}">
                <a16:creationId xmlns:a16="http://schemas.microsoft.com/office/drawing/2014/main" id="{689AAEFC-B1CF-41A7-8F44-0A8B3B23A39E}"/>
              </a:ext>
            </a:extLst>
          </p:cNvPr>
          <p:cNvSpPr/>
          <p:nvPr/>
        </p:nvSpPr>
        <p:spPr>
          <a:xfrm>
            <a:off x="0" y="9061041"/>
            <a:ext cx="18395791" cy="1225959"/>
          </a:xfrm>
          <a:prstGeom prst="rtTriangl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1" name="CasellaDiTesto 30">
            <a:extLst>
              <a:ext uri="{FF2B5EF4-FFF2-40B4-BE49-F238E27FC236}">
                <a16:creationId xmlns:a16="http://schemas.microsoft.com/office/drawing/2014/main" id="{D15D661B-43D2-4231-8FFF-39A8615972C0}"/>
              </a:ext>
            </a:extLst>
          </p:cNvPr>
          <p:cNvSpPr txBox="1"/>
          <p:nvPr/>
        </p:nvSpPr>
        <p:spPr>
          <a:xfrm>
            <a:off x="1981200" y="3726638"/>
            <a:ext cx="15121422" cy="36317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1200"/>
              </a:spcAft>
              <a:buClr>
                <a:srgbClr val="143F77"/>
              </a:buClr>
            </a:pPr>
            <a:r>
              <a:rPr lang="it-IT" sz="3200" i="1" dirty="0">
                <a:solidFill>
                  <a:srgbClr val="00B0F0"/>
                </a:solidFill>
                <a:effectLst/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CARO CLIENTE</a:t>
            </a:r>
          </a:p>
          <a:p>
            <a:pPr marL="457200" lvl="0" indent="-457200">
              <a:spcAft>
                <a:spcPts val="1200"/>
              </a:spcAft>
              <a:buClr>
                <a:srgbClr val="143F77"/>
              </a:buClr>
              <a:buFont typeface="Arial" panose="020B0604020202020204" pitchFamily="34" charset="0"/>
              <a:buChar char="•"/>
            </a:pPr>
            <a:r>
              <a:rPr lang="it-IT" sz="2800" dirty="0">
                <a:solidFill>
                  <a:srgbClr val="00B0F0"/>
                </a:solidFill>
                <a:latin typeface="Arial Black" panose="020B0A04020102020204" pitchFamily="34" charset="0"/>
                <a:cs typeface="Times New Roman" panose="02020603050405020304" pitchFamily="18" charset="0"/>
              </a:rPr>
              <a:t>Fino al 30 aprile 2022</a:t>
            </a:r>
            <a:r>
              <a:rPr lang="it-IT" sz="2800" dirty="0">
                <a:solidFill>
                  <a:srgbClr val="002060"/>
                </a:solidFill>
                <a:latin typeface="Arial Black" panose="020B0A04020102020204" pitchFamily="34" charset="0"/>
                <a:cs typeface="Times New Roman" panose="02020603050405020304" pitchFamily="18" charset="0"/>
              </a:rPr>
              <a:t>, per il consumo di cibi e bevande al chiuso, sia al tavolo che al banco, è obbligatorio esibire il </a:t>
            </a:r>
            <a:r>
              <a:rPr lang="it-IT" sz="2800" i="1" dirty="0">
                <a:solidFill>
                  <a:srgbClr val="002060"/>
                </a:solidFill>
                <a:latin typeface="Arial Black" panose="020B0A04020102020204" pitchFamily="34" charset="0"/>
                <a:cs typeface="Times New Roman" panose="02020603050405020304" pitchFamily="18" charset="0"/>
              </a:rPr>
              <a:t>green pass </a:t>
            </a:r>
            <a:r>
              <a:rPr lang="it-IT" sz="2800" dirty="0">
                <a:solidFill>
                  <a:srgbClr val="002060"/>
                </a:solidFill>
                <a:latin typeface="Arial Black" panose="020B0A04020102020204" pitchFamily="34" charset="0"/>
                <a:cs typeface="Times New Roman" panose="02020603050405020304" pitchFamily="18" charset="0"/>
              </a:rPr>
              <a:t>base</a:t>
            </a:r>
          </a:p>
          <a:p>
            <a:pPr marL="457200" lvl="0" indent="-457200">
              <a:spcAft>
                <a:spcPts val="1200"/>
              </a:spcAft>
              <a:buClr>
                <a:srgbClr val="143F77"/>
              </a:buClr>
              <a:buFont typeface="Arial" panose="020B0604020202020204" pitchFamily="34" charset="0"/>
              <a:buChar char="•"/>
            </a:pPr>
            <a:r>
              <a:rPr lang="it-IT" sz="2800" dirty="0">
                <a:solidFill>
                  <a:srgbClr val="002060"/>
                </a:solidFill>
                <a:latin typeface="Arial Black" panose="020B0A04020102020204" pitchFamily="34" charset="0"/>
                <a:cs typeface="Times New Roman" panose="02020603050405020304" pitchFamily="18" charset="0"/>
              </a:rPr>
              <a:t>Per consumare all’esterno, non occorre presentare alcuna tipologia di certificazione verde</a:t>
            </a:r>
          </a:p>
          <a:p>
            <a:pPr marL="457200" indent="-457200">
              <a:spcAft>
                <a:spcPts val="1200"/>
              </a:spcAft>
              <a:buClr>
                <a:srgbClr val="143F77"/>
              </a:buClr>
              <a:buFont typeface="Arial" panose="020B0604020202020204" pitchFamily="34" charset="0"/>
              <a:buChar char="•"/>
            </a:pPr>
            <a:r>
              <a:rPr lang="it-IT" sz="2800" dirty="0">
                <a:solidFill>
                  <a:srgbClr val="002060"/>
                </a:solidFill>
                <a:latin typeface="Arial Black" panose="020B0A04020102020204" pitchFamily="34" charset="0"/>
                <a:cs typeface="Times New Roman" panose="02020603050405020304" pitchFamily="18" charset="0"/>
              </a:rPr>
              <a:t>Occorre evitare code e assembramenti, soprattutto nel momento dell’accesso allo stabilimento</a:t>
            </a:r>
          </a:p>
        </p:txBody>
      </p:sp>
      <p:grpSp>
        <p:nvGrpSpPr>
          <p:cNvPr id="3" name="Gruppo 2">
            <a:extLst>
              <a:ext uri="{FF2B5EF4-FFF2-40B4-BE49-F238E27FC236}">
                <a16:creationId xmlns:a16="http://schemas.microsoft.com/office/drawing/2014/main" id="{78487242-D97A-43B2-A6A4-08E1FD29A0EA}"/>
              </a:ext>
            </a:extLst>
          </p:cNvPr>
          <p:cNvGrpSpPr/>
          <p:nvPr/>
        </p:nvGrpSpPr>
        <p:grpSpPr>
          <a:xfrm>
            <a:off x="1612863" y="4330104"/>
            <a:ext cx="736673" cy="736673"/>
            <a:chOff x="542365" y="3961768"/>
            <a:chExt cx="736673" cy="736673"/>
          </a:xfrm>
        </p:grpSpPr>
        <p:sp>
          <p:nvSpPr>
            <p:cNvPr id="34" name="Figura a mano libera: Forma 27">
              <a:extLst>
                <a:ext uri="{FF2B5EF4-FFF2-40B4-BE49-F238E27FC236}">
                  <a16:creationId xmlns:a16="http://schemas.microsoft.com/office/drawing/2014/main" id="{ECD1F4CB-E750-4139-9D47-067E0CE369B7}"/>
                </a:ext>
              </a:extLst>
            </p:cNvPr>
            <p:cNvSpPr/>
            <p:nvPr/>
          </p:nvSpPr>
          <p:spPr>
            <a:xfrm>
              <a:off x="542365" y="3961768"/>
              <a:ext cx="736673" cy="736673"/>
            </a:xfrm>
            <a:custGeom>
              <a:avLst/>
              <a:gdLst>
                <a:gd name="connsiteX0" fmla="*/ 372146 w 736672"/>
                <a:gd name="connsiteY0" fmla="*/ 731592 h 736672"/>
                <a:gd name="connsiteX1" fmla="*/ 731592 w 736672"/>
                <a:gd name="connsiteY1" fmla="*/ 372147 h 736672"/>
                <a:gd name="connsiteX2" fmla="*/ 372146 w 736672"/>
                <a:gd name="connsiteY2" fmla="*/ 12701 h 736672"/>
                <a:gd name="connsiteX3" fmla="*/ 12701 w 736672"/>
                <a:gd name="connsiteY3" fmla="*/ 372147 h 736672"/>
                <a:gd name="connsiteX4" fmla="*/ 372146 w 736672"/>
                <a:gd name="connsiteY4" fmla="*/ 731592 h 7366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36672" h="736672">
                  <a:moveTo>
                    <a:pt x="372146" y="731592"/>
                  </a:moveTo>
                  <a:cubicBezTo>
                    <a:pt x="570286" y="731592"/>
                    <a:pt x="731592" y="570286"/>
                    <a:pt x="731592" y="372147"/>
                  </a:cubicBezTo>
                  <a:cubicBezTo>
                    <a:pt x="731592" y="174007"/>
                    <a:pt x="570286" y="12701"/>
                    <a:pt x="372146" y="12701"/>
                  </a:cubicBezTo>
                  <a:cubicBezTo>
                    <a:pt x="174007" y="12701"/>
                    <a:pt x="12701" y="174007"/>
                    <a:pt x="12701" y="372147"/>
                  </a:cubicBezTo>
                  <a:cubicBezTo>
                    <a:pt x="12701" y="570286"/>
                    <a:pt x="174007" y="731592"/>
                    <a:pt x="372146" y="731592"/>
                  </a:cubicBezTo>
                </a:path>
              </a:pathLst>
            </a:custGeom>
            <a:solidFill>
              <a:srgbClr val="00B0F0"/>
            </a:solidFill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it-IT" noProof="0" dirty="0"/>
            </a:p>
          </p:txBody>
        </p:sp>
        <p:sp>
          <p:nvSpPr>
            <p:cNvPr id="35" name="Figura a mano libera: Forma 27">
              <a:extLst>
                <a:ext uri="{FF2B5EF4-FFF2-40B4-BE49-F238E27FC236}">
                  <a16:creationId xmlns:a16="http://schemas.microsoft.com/office/drawing/2014/main" id="{315A196D-C94D-4C47-B44D-D8EA30A3D865}"/>
                </a:ext>
              </a:extLst>
            </p:cNvPr>
            <p:cNvSpPr/>
            <p:nvPr/>
          </p:nvSpPr>
          <p:spPr>
            <a:xfrm>
              <a:off x="820701" y="4241423"/>
              <a:ext cx="180000" cy="180000"/>
            </a:xfrm>
            <a:custGeom>
              <a:avLst/>
              <a:gdLst>
                <a:gd name="connsiteX0" fmla="*/ 372146 w 736672"/>
                <a:gd name="connsiteY0" fmla="*/ 731592 h 736672"/>
                <a:gd name="connsiteX1" fmla="*/ 731592 w 736672"/>
                <a:gd name="connsiteY1" fmla="*/ 372147 h 736672"/>
                <a:gd name="connsiteX2" fmla="*/ 372146 w 736672"/>
                <a:gd name="connsiteY2" fmla="*/ 12701 h 736672"/>
                <a:gd name="connsiteX3" fmla="*/ 12701 w 736672"/>
                <a:gd name="connsiteY3" fmla="*/ 372147 h 736672"/>
                <a:gd name="connsiteX4" fmla="*/ 372146 w 736672"/>
                <a:gd name="connsiteY4" fmla="*/ 731592 h 7366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36672" h="736672">
                  <a:moveTo>
                    <a:pt x="372146" y="731592"/>
                  </a:moveTo>
                  <a:cubicBezTo>
                    <a:pt x="570286" y="731592"/>
                    <a:pt x="731592" y="570286"/>
                    <a:pt x="731592" y="372147"/>
                  </a:cubicBezTo>
                  <a:cubicBezTo>
                    <a:pt x="731592" y="174007"/>
                    <a:pt x="570286" y="12701"/>
                    <a:pt x="372146" y="12701"/>
                  </a:cubicBezTo>
                  <a:cubicBezTo>
                    <a:pt x="174007" y="12701"/>
                    <a:pt x="12701" y="174007"/>
                    <a:pt x="12701" y="372147"/>
                  </a:cubicBezTo>
                  <a:cubicBezTo>
                    <a:pt x="12701" y="570286"/>
                    <a:pt x="174007" y="731592"/>
                    <a:pt x="372146" y="731592"/>
                  </a:cubicBezTo>
                </a:path>
              </a:pathLst>
            </a:custGeom>
            <a:solidFill>
              <a:srgbClr val="002060"/>
            </a:solidFill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it-IT" noProof="0" dirty="0"/>
            </a:p>
          </p:txBody>
        </p:sp>
      </p:grpSp>
      <p:grpSp>
        <p:nvGrpSpPr>
          <p:cNvPr id="36" name="Gruppo 35">
            <a:extLst>
              <a:ext uri="{FF2B5EF4-FFF2-40B4-BE49-F238E27FC236}">
                <a16:creationId xmlns:a16="http://schemas.microsoft.com/office/drawing/2014/main" id="{1140AA33-3107-4EE9-AB35-33725A86259D}"/>
              </a:ext>
            </a:extLst>
          </p:cNvPr>
          <p:cNvGrpSpPr/>
          <p:nvPr/>
        </p:nvGrpSpPr>
        <p:grpSpPr>
          <a:xfrm>
            <a:off x="1612862" y="5301906"/>
            <a:ext cx="736673" cy="736673"/>
            <a:chOff x="542365" y="3961768"/>
            <a:chExt cx="736673" cy="736673"/>
          </a:xfrm>
        </p:grpSpPr>
        <p:sp>
          <p:nvSpPr>
            <p:cNvPr id="37" name="Figura a mano libera: Forma 27">
              <a:extLst>
                <a:ext uri="{FF2B5EF4-FFF2-40B4-BE49-F238E27FC236}">
                  <a16:creationId xmlns:a16="http://schemas.microsoft.com/office/drawing/2014/main" id="{D0FDB6EF-87EF-4E6D-A137-5D9B45797ADC}"/>
                </a:ext>
              </a:extLst>
            </p:cNvPr>
            <p:cNvSpPr/>
            <p:nvPr/>
          </p:nvSpPr>
          <p:spPr>
            <a:xfrm>
              <a:off x="542365" y="3961768"/>
              <a:ext cx="736673" cy="736673"/>
            </a:xfrm>
            <a:custGeom>
              <a:avLst/>
              <a:gdLst>
                <a:gd name="connsiteX0" fmla="*/ 372146 w 736672"/>
                <a:gd name="connsiteY0" fmla="*/ 731592 h 736672"/>
                <a:gd name="connsiteX1" fmla="*/ 731592 w 736672"/>
                <a:gd name="connsiteY1" fmla="*/ 372147 h 736672"/>
                <a:gd name="connsiteX2" fmla="*/ 372146 w 736672"/>
                <a:gd name="connsiteY2" fmla="*/ 12701 h 736672"/>
                <a:gd name="connsiteX3" fmla="*/ 12701 w 736672"/>
                <a:gd name="connsiteY3" fmla="*/ 372147 h 736672"/>
                <a:gd name="connsiteX4" fmla="*/ 372146 w 736672"/>
                <a:gd name="connsiteY4" fmla="*/ 731592 h 7366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36672" h="736672">
                  <a:moveTo>
                    <a:pt x="372146" y="731592"/>
                  </a:moveTo>
                  <a:cubicBezTo>
                    <a:pt x="570286" y="731592"/>
                    <a:pt x="731592" y="570286"/>
                    <a:pt x="731592" y="372147"/>
                  </a:cubicBezTo>
                  <a:cubicBezTo>
                    <a:pt x="731592" y="174007"/>
                    <a:pt x="570286" y="12701"/>
                    <a:pt x="372146" y="12701"/>
                  </a:cubicBezTo>
                  <a:cubicBezTo>
                    <a:pt x="174007" y="12701"/>
                    <a:pt x="12701" y="174007"/>
                    <a:pt x="12701" y="372147"/>
                  </a:cubicBezTo>
                  <a:cubicBezTo>
                    <a:pt x="12701" y="570286"/>
                    <a:pt x="174007" y="731592"/>
                    <a:pt x="372146" y="731592"/>
                  </a:cubicBezTo>
                </a:path>
              </a:pathLst>
            </a:custGeom>
            <a:solidFill>
              <a:srgbClr val="00B0F0"/>
            </a:solidFill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it-IT" noProof="0" dirty="0"/>
            </a:p>
          </p:txBody>
        </p:sp>
        <p:sp>
          <p:nvSpPr>
            <p:cNvPr id="38" name="Figura a mano libera: Forma 27">
              <a:extLst>
                <a:ext uri="{FF2B5EF4-FFF2-40B4-BE49-F238E27FC236}">
                  <a16:creationId xmlns:a16="http://schemas.microsoft.com/office/drawing/2014/main" id="{48EB93F5-B8DA-4AA9-BD00-48562F2AD314}"/>
                </a:ext>
              </a:extLst>
            </p:cNvPr>
            <p:cNvSpPr/>
            <p:nvPr/>
          </p:nvSpPr>
          <p:spPr>
            <a:xfrm>
              <a:off x="820701" y="4241423"/>
              <a:ext cx="180000" cy="180000"/>
            </a:xfrm>
            <a:custGeom>
              <a:avLst/>
              <a:gdLst>
                <a:gd name="connsiteX0" fmla="*/ 372146 w 736672"/>
                <a:gd name="connsiteY0" fmla="*/ 731592 h 736672"/>
                <a:gd name="connsiteX1" fmla="*/ 731592 w 736672"/>
                <a:gd name="connsiteY1" fmla="*/ 372147 h 736672"/>
                <a:gd name="connsiteX2" fmla="*/ 372146 w 736672"/>
                <a:gd name="connsiteY2" fmla="*/ 12701 h 736672"/>
                <a:gd name="connsiteX3" fmla="*/ 12701 w 736672"/>
                <a:gd name="connsiteY3" fmla="*/ 372147 h 736672"/>
                <a:gd name="connsiteX4" fmla="*/ 372146 w 736672"/>
                <a:gd name="connsiteY4" fmla="*/ 731592 h 7366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36672" h="736672">
                  <a:moveTo>
                    <a:pt x="372146" y="731592"/>
                  </a:moveTo>
                  <a:cubicBezTo>
                    <a:pt x="570286" y="731592"/>
                    <a:pt x="731592" y="570286"/>
                    <a:pt x="731592" y="372147"/>
                  </a:cubicBezTo>
                  <a:cubicBezTo>
                    <a:pt x="731592" y="174007"/>
                    <a:pt x="570286" y="12701"/>
                    <a:pt x="372146" y="12701"/>
                  </a:cubicBezTo>
                  <a:cubicBezTo>
                    <a:pt x="174007" y="12701"/>
                    <a:pt x="12701" y="174007"/>
                    <a:pt x="12701" y="372147"/>
                  </a:cubicBezTo>
                  <a:cubicBezTo>
                    <a:pt x="12701" y="570286"/>
                    <a:pt x="174007" y="731592"/>
                    <a:pt x="372146" y="731592"/>
                  </a:cubicBezTo>
                </a:path>
              </a:pathLst>
            </a:custGeom>
            <a:solidFill>
              <a:srgbClr val="002060"/>
            </a:solidFill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it-IT" noProof="0" dirty="0"/>
            </a:p>
          </p:txBody>
        </p:sp>
      </p:grpSp>
      <p:grpSp>
        <p:nvGrpSpPr>
          <p:cNvPr id="39" name="Gruppo 38">
            <a:extLst>
              <a:ext uri="{FF2B5EF4-FFF2-40B4-BE49-F238E27FC236}">
                <a16:creationId xmlns:a16="http://schemas.microsoft.com/office/drawing/2014/main" id="{4ABFE58D-904F-46C6-8E13-8A6587AB1166}"/>
              </a:ext>
            </a:extLst>
          </p:cNvPr>
          <p:cNvGrpSpPr/>
          <p:nvPr/>
        </p:nvGrpSpPr>
        <p:grpSpPr>
          <a:xfrm>
            <a:off x="1612862" y="6352327"/>
            <a:ext cx="736673" cy="736673"/>
            <a:chOff x="542365" y="3961768"/>
            <a:chExt cx="736673" cy="736673"/>
          </a:xfrm>
        </p:grpSpPr>
        <p:sp>
          <p:nvSpPr>
            <p:cNvPr id="40" name="Figura a mano libera: Forma 27">
              <a:extLst>
                <a:ext uri="{FF2B5EF4-FFF2-40B4-BE49-F238E27FC236}">
                  <a16:creationId xmlns:a16="http://schemas.microsoft.com/office/drawing/2014/main" id="{FAB97F3F-DB74-4594-BCF3-F32D4C6ACE56}"/>
                </a:ext>
              </a:extLst>
            </p:cNvPr>
            <p:cNvSpPr/>
            <p:nvPr/>
          </p:nvSpPr>
          <p:spPr>
            <a:xfrm>
              <a:off x="542365" y="3961768"/>
              <a:ext cx="736673" cy="736673"/>
            </a:xfrm>
            <a:custGeom>
              <a:avLst/>
              <a:gdLst>
                <a:gd name="connsiteX0" fmla="*/ 372146 w 736672"/>
                <a:gd name="connsiteY0" fmla="*/ 731592 h 736672"/>
                <a:gd name="connsiteX1" fmla="*/ 731592 w 736672"/>
                <a:gd name="connsiteY1" fmla="*/ 372147 h 736672"/>
                <a:gd name="connsiteX2" fmla="*/ 372146 w 736672"/>
                <a:gd name="connsiteY2" fmla="*/ 12701 h 736672"/>
                <a:gd name="connsiteX3" fmla="*/ 12701 w 736672"/>
                <a:gd name="connsiteY3" fmla="*/ 372147 h 736672"/>
                <a:gd name="connsiteX4" fmla="*/ 372146 w 736672"/>
                <a:gd name="connsiteY4" fmla="*/ 731592 h 7366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36672" h="736672">
                  <a:moveTo>
                    <a:pt x="372146" y="731592"/>
                  </a:moveTo>
                  <a:cubicBezTo>
                    <a:pt x="570286" y="731592"/>
                    <a:pt x="731592" y="570286"/>
                    <a:pt x="731592" y="372147"/>
                  </a:cubicBezTo>
                  <a:cubicBezTo>
                    <a:pt x="731592" y="174007"/>
                    <a:pt x="570286" y="12701"/>
                    <a:pt x="372146" y="12701"/>
                  </a:cubicBezTo>
                  <a:cubicBezTo>
                    <a:pt x="174007" y="12701"/>
                    <a:pt x="12701" y="174007"/>
                    <a:pt x="12701" y="372147"/>
                  </a:cubicBezTo>
                  <a:cubicBezTo>
                    <a:pt x="12701" y="570286"/>
                    <a:pt x="174007" y="731592"/>
                    <a:pt x="372146" y="731592"/>
                  </a:cubicBezTo>
                </a:path>
              </a:pathLst>
            </a:custGeom>
            <a:solidFill>
              <a:srgbClr val="00B0F0"/>
            </a:solidFill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it-IT" noProof="0" dirty="0"/>
            </a:p>
          </p:txBody>
        </p:sp>
        <p:sp>
          <p:nvSpPr>
            <p:cNvPr id="47" name="Figura a mano libera: Forma 27">
              <a:extLst>
                <a:ext uri="{FF2B5EF4-FFF2-40B4-BE49-F238E27FC236}">
                  <a16:creationId xmlns:a16="http://schemas.microsoft.com/office/drawing/2014/main" id="{8AD6E64F-8F85-452E-93EA-01C246C9BF73}"/>
                </a:ext>
              </a:extLst>
            </p:cNvPr>
            <p:cNvSpPr/>
            <p:nvPr/>
          </p:nvSpPr>
          <p:spPr>
            <a:xfrm>
              <a:off x="820701" y="4241423"/>
              <a:ext cx="180000" cy="180000"/>
            </a:xfrm>
            <a:custGeom>
              <a:avLst/>
              <a:gdLst>
                <a:gd name="connsiteX0" fmla="*/ 372146 w 736672"/>
                <a:gd name="connsiteY0" fmla="*/ 731592 h 736672"/>
                <a:gd name="connsiteX1" fmla="*/ 731592 w 736672"/>
                <a:gd name="connsiteY1" fmla="*/ 372147 h 736672"/>
                <a:gd name="connsiteX2" fmla="*/ 372146 w 736672"/>
                <a:gd name="connsiteY2" fmla="*/ 12701 h 736672"/>
                <a:gd name="connsiteX3" fmla="*/ 12701 w 736672"/>
                <a:gd name="connsiteY3" fmla="*/ 372147 h 736672"/>
                <a:gd name="connsiteX4" fmla="*/ 372146 w 736672"/>
                <a:gd name="connsiteY4" fmla="*/ 731592 h 7366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36672" h="736672">
                  <a:moveTo>
                    <a:pt x="372146" y="731592"/>
                  </a:moveTo>
                  <a:cubicBezTo>
                    <a:pt x="570286" y="731592"/>
                    <a:pt x="731592" y="570286"/>
                    <a:pt x="731592" y="372147"/>
                  </a:cubicBezTo>
                  <a:cubicBezTo>
                    <a:pt x="731592" y="174007"/>
                    <a:pt x="570286" y="12701"/>
                    <a:pt x="372146" y="12701"/>
                  </a:cubicBezTo>
                  <a:cubicBezTo>
                    <a:pt x="174007" y="12701"/>
                    <a:pt x="12701" y="174007"/>
                    <a:pt x="12701" y="372147"/>
                  </a:cubicBezTo>
                  <a:cubicBezTo>
                    <a:pt x="12701" y="570286"/>
                    <a:pt x="174007" y="731592"/>
                    <a:pt x="372146" y="731592"/>
                  </a:cubicBezTo>
                </a:path>
              </a:pathLst>
            </a:custGeom>
            <a:solidFill>
              <a:srgbClr val="002060"/>
            </a:solidFill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it-IT" noProof="0" dirty="0"/>
            </a:p>
          </p:txBody>
        </p:sp>
      </p:grpSp>
      <p:grpSp>
        <p:nvGrpSpPr>
          <p:cNvPr id="6" name="Gruppo 5">
            <a:extLst>
              <a:ext uri="{FF2B5EF4-FFF2-40B4-BE49-F238E27FC236}">
                <a16:creationId xmlns:a16="http://schemas.microsoft.com/office/drawing/2014/main" id="{411DFBDE-F307-4C28-A3B3-696FBB888A97}"/>
              </a:ext>
            </a:extLst>
          </p:cNvPr>
          <p:cNvGrpSpPr/>
          <p:nvPr/>
        </p:nvGrpSpPr>
        <p:grpSpPr>
          <a:xfrm>
            <a:off x="15621000" y="8888850"/>
            <a:ext cx="1189005" cy="1217916"/>
            <a:chOff x="15621000" y="8888850"/>
            <a:chExt cx="1189005" cy="1217916"/>
          </a:xfrm>
        </p:grpSpPr>
        <p:sp>
          <p:nvSpPr>
            <p:cNvPr id="19" name="Ovale 18">
              <a:extLst>
                <a:ext uri="{FF2B5EF4-FFF2-40B4-BE49-F238E27FC236}">
                  <a16:creationId xmlns:a16="http://schemas.microsoft.com/office/drawing/2014/main" id="{829BB18B-D616-4A8E-976B-F57F47A73F59}"/>
                </a:ext>
              </a:extLst>
            </p:cNvPr>
            <p:cNvSpPr/>
            <p:nvPr/>
          </p:nvSpPr>
          <p:spPr>
            <a:xfrm>
              <a:off x="15749766" y="9029501"/>
              <a:ext cx="931471" cy="936614"/>
            </a:xfrm>
            <a:prstGeom prst="ellipse">
              <a:avLst/>
            </a:prstGeom>
            <a:noFill/>
            <a:ln w="9525">
              <a:solidFill>
                <a:srgbClr val="143F7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20" name="Ovale 19">
              <a:extLst>
                <a:ext uri="{FF2B5EF4-FFF2-40B4-BE49-F238E27FC236}">
                  <a16:creationId xmlns:a16="http://schemas.microsoft.com/office/drawing/2014/main" id="{F5B096D9-6CD4-4E5A-9B71-74639A25129D}"/>
                </a:ext>
              </a:extLst>
            </p:cNvPr>
            <p:cNvSpPr/>
            <p:nvPr/>
          </p:nvSpPr>
          <p:spPr>
            <a:xfrm>
              <a:off x="15621000" y="8888850"/>
              <a:ext cx="1189005" cy="1217916"/>
            </a:xfrm>
            <a:prstGeom prst="ellipse">
              <a:avLst/>
            </a:prstGeom>
            <a:noFill/>
            <a:ln w="9525">
              <a:solidFill>
                <a:srgbClr val="DA1D5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pic>
          <p:nvPicPr>
            <p:cNvPr id="5" name="Immagine 4">
              <a:extLst>
                <a:ext uri="{FF2B5EF4-FFF2-40B4-BE49-F238E27FC236}">
                  <a16:creationId xmlns:a16="http://schemas.microsoft.com/office/drawing/2014/main" id="{2B2C8592-99D2-4877-A464-043D94694B3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795782" y="9330442"/>
              <a:ext cx="815818" cy="32030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8397293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Immagine 26">
            <a:extLst>
              <a:ext uri="{FF2B5EF4-FFF2-40B4-BE49-F238E27FC236}">
                <a16:creationId xmlns:a16="http://schemas.microsoft.com/office/drawing/2014/main" id="{0F780332-1858-4112-83E9-77BE9C8D826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894954" y="8888850"/>
            <a:ext cx="1189004" cy="1217916"/>
          </a:xfrm>
          <a:prstGeom prst="rect">
            <a:avLst/>
          </a:prstGeom>
        </p:spPr>
      </p:pic>
      <p:grpSp>
        <p:nvGrpSpPr>
          <p:cNvPr id="2" name="Gruppo 1">
            <a:extLst>
              <a:ext uri="{FF2B5EF4-FFF2-40B4-BE49-F238E27FC236}">
                <a16:creationId xmlns:a16="http://schemas.microsoft.com/office/drawing/2014/main" id="{00520209-AB41-4332-A2EC-763ED27E6A92}"/>
              </a:ext>
            </a:extLst>
          </p:cNvPr>
          <p:cNvGrpSpPr/>
          <p:nvPr/>
        </p:nvGrpSpPr>
        <p:grpSpPr>
          <a:xfrm>
            <a:off x="12392277" y="1148974"/>
            <a:ext cx="1880111" cy="1752600"/>
            <a:chOff x="12268200" y="896740"/>
            <a:chExt cx="1880111" cy="1752600"/>
          </a:xfrm>
        </p:grpSpPr>
        <p:sp>
          <p:nvSpPr>
            <p:cNvPr id="30" name="Ovale 29">
              <a:extLst>
                <a:ext uri="{FF2B5EF4-FFF2-40B4-BE49-F238E27FC236}">
                  <a16:creationId xmlns:a16="http://schemas.microsoft.com/office/drawing/2014/main" id="{71A0EE7B-E79C-46A3-96A9-65B27AAF9801}"/>
                </a:ext>
              </a:extLst>
            </p:cNvPr>
            <p:cNvSpPr/>
            <p:nvPr/>
          </p:nvSpPr>
          <p:spPr>
            <a:xfrm>
              <a:off x="12268200" y="896740"/>
              <a:ext cx="1880111" cy="1752600"/>
            </a:xfrm>
            <a:prstGeom prst="ellipse">
              <a:avLst/>
            </a:prstGeom>
            <a:noFill/>
            <a:ln w="69850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cxnSp>
          <p:nvCxnSpPr>
            <p:cNvPr id="32" name="Connettore diritto 31">
              <a:extLst>
                <a:ext uri="{FF2B5EF4-FFF2-40B4-BE49-F238E27FC236}">
                  <a16:creationId xmlns:a16="http://schemas.microsoft.com/office/drawing/2014/main" id="{BB64D35A-D224-44A1-B0B7-90C2AB04AFB9}"/>
                </a:ext>
              </a:extLst>
            </p:cNvPr>
            <p:cNvCxnSpPr>
              <a:cxnSpLocks/>
            </p:cNvCxnSpPr>
            <p:nvPr/>
          </p:nvCxnSpPr>
          <p:spPr>
            <a:xfrm>
              <a:off x="12496800" y="2192140"/>
              <a:ext cx="1461011" cy="0"/>
            </a:xfrm>
            <a:prstGeom prst="line">
              <a:avLst/>
            </a:prstGeom>
            <a:ln w="28575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CasellaDiTesto 15">
              <a:extLst>
                <a:ext uri="{FF2B5EF4-FFF2-40B4-BE49-F238E27FC236}">
                  <a16:creationId xmlns:a16="http://schemas.microsoft.com/office/drawing/2014/main" id="{9FBF554A-5CA9-409F-996C-75C44E2932E7}"/>
                </a:ext>
              </a:extLst>
            </p:cNvPr>
            <p:cNvSpPr txBox="1"/>
            <p:nvPr/>
          </p:nvSpPr>
          <p:spPr>
            <a:xfrm>
              <a:off x="12686192" y="2137713"/>
              <a:ext cx="1082226" cy="4462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sz="2000" b="0" i="0" u="none" strike="noStrike" kern="1200" cap="small" spc="0" normalizeH="0" baseline="0" noProof="0" dirty="0">
                  <a:ln>
                    <a:noFill/>
                  </a:ln>
                  <a:solidFill>
                    <a:srgbClr val="00B0F0"/>
                  </a:solidFill>
                  <a:effectLst/>
                  <a:uLnTx/>
                  <a:uFillTx/>
                  <a:latin typeface="Teko Bold" panose="020B0604020202020204" charset="0"/>
                  <a:ea typeface="Calibri" panose="020F0502020204030204" pitchFamily="34" charset="0"/>
                  <a:cs typeface="Teko Bold" panose="020B0604020202020204" charset="0"/>
                </a:rPr>
                <a:t>PEOPLE</a:t>
              </a:r>
            </a:p>
          </p:txBody>
        </p:sp>
      </p:grpSp>
      <p:sp>
        <p:nvSpPr>
          <p:cNvPr id="24" name="CasellaDiTesto 23">
            <a:extLst>
              <a:ext uri="{FF2B5EF4-FFF2-40B4-BE49-F238E27FC236}">
                <a16:creationId xmlns:a16="http://schemas.microsoft.com/office/drawing/2014/main" id="{ABEE3C5E-BC1B-4BAC-B56A-7946E619A24F}"/>
              </a:ext>
            </a:extLst>
          </p:cNvPr>
          <p:cNvSpPr txBox="1"/>
          <p:nvPr/>
        </p:nvSpPr>
        <p:spPr>
          <a:xfrm>
            <a:off x="8839178" y="8487044"/>
            <a:ext cx="6172200" cy="73866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D.L. n. 52/2021, convertito, con modificazioni, dalla L. n. 87/2021 e successive modificazioni e linee guida per la ripresa delle attività economiche e sociali approvate con Ordinanza del Ministero della Salute del 1° aprile 2022</a:t>
            </a:r>
          </a:p>
        </p:txBody>
      </p:sp>
      <p:sp>
        <p:nvSpPr>
          <p:cNvPr id="25" name="CasellaDiTesto 24">
            <a:extLst>
              <a:ext uri="{FF2B5EF4-FFF2-40B4-BE49-F238E27FC236}">
                <a16:creationId xmlns:a16="http://schemas.microsoft.com/office/drawing/2014/main" id="{F80DD729-823E-472E-B0F6-E5DC1FC5C688}"/>
              </a:ext>
            </a:extLst>
          </p:cNvPr>
          <p:cNvSpPr txBox="1"/>
          <p:nvPr/>
        </p:nvSpPr>
        <p:spPr>
          <a:xfrm>
            <a:off x="542365" y="1040125"/>
            <a:ext cx="12143828" cy="2131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400" b="0" i="0" u="none" strike="noStrike" kern="1200" cap="none" spc="0" normalizeH="0" baseline="0" noProof="0" dirty="0">
                <a:ln>
                  <a:noFill/>
                </a:ln>
                <a:solidFill>
                  <a:srgbClr val="143F77"/>
                </a:solidFill>
                <a:effectLst/>
                <a:uLnTx/>
                <a:uFillTx/>
                <a:latin typeface="Teko Bold" panose="020B0604020202020204" charset="0"/>
                <a:ea typeface="Calibri" panose="020F0502020204030204" pitchFamily="34" charset="0"/>
                <a:cs typeface="Teko Bold" panose="020B0604020202020204" charset="0"/>
              </a:rPr>
              <a:t>IN THIS BEACH RESORT ARE ALLOWED </a:t>
            </a:r>
          </a:p>
          <a:p>
            <a:pPr marL="0" marR="0" lvl="0" indent="0" algn="l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400" b="0" i="0" u="none" strike="noStrike" kern="1200" cap="none" spc="0" normalizeH="0" baseline="0" noProof="0" dirty="0">
                <a:ln>
                  <a:noFill/>
                </a:ln>
                <a:solidFill>
                  <a:srgbClr val="143F77"/>
                </a:solidFill>
                <a:effectLst/>
                <a:uLnTx/>
                <a:uFillTx/>
                <a:latin typeface="Teko Bold" panose="020B0604020202020204" charset="0"/>
                <a:ea typeface="Calibri" panose="020F0502020204030204" pitchFamily="34" charset="0"/>
                <a:cs typeface="Teko Bold" panose="020B0604020202020204" charset="0"/>
              </a:rPr>
              <a:t>SIMULTANEOUSLY MAXIMUM</a:t>
            </a:r>
          </a:p>
        </p:txBody>
      </p:sp>
      <p:sp>
        <p:nvSpPr>
          <p:cNvPr id="26" name="Triangolo rettangolo 25">
            <a:extLst>
              <a:ext uri="{FF2B5EF4-FFF2-40B4-BE49-F238E27FC236}">
                <a16:creationId xmlns:a16="http://schemas.microsoft.com/office/drawing/2014/main" id="{954E3B44-7DBE-441F-B01F-C9D17037FCB4}"/>
              </a:ext>
            </a:extLst>
          </p:cNvPr>
          <p:cNvSpPr/>
          <p:nvPr/>
        </p:nvSpPr>
        <p:spPr>
          <a:xfrm flipH="1" flipV="1">
            <a:off x="0" y="-8921"/>
            <a:ext cx="18288000" cy="1253627"/>
          </a:xfrm>
          <a:prstGeom prst="rtTriangl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9" name="Triangolo rettangolo 28">
            <a:extLst>
              <a:ext uri="{FF2B5EF4-FFF2-40B4-BE49-F238E27FC236}">
                <a16:creationId xmlns:a16="http://schemas.microsoft.com/office/drawing/2014/main" id="{689AAEFC-B1CF-41A7-8F44-0A8B3B23A39E}"/>
              </a:ext>
            </a:extLst>
          </p:cNvPr>
          <p:cNvSpPr/>
          <p:nvPr/>
        </p:nvSpPr>
        <p:spPr>
          <a:xfrm>
            <a:off x="0" y="9061041"/>
            <a:ext cx="18395791" cy="1225959"/>
          </a:xfrm>
          <a:prstGeom prst="rtTriangl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1" name="CasellaDiTesto 30">
            <a:extLst>
              <a:ext uri="{FF2B5EF4-FFF2-40B4-BE49-F238E27FC236}">
                <a16:creationId xmlns:a16="http://schemas.microsoft.com/office/drawing/2014/main" id="{D15D661B-43D2-4231-8FFF-39A8615972C0}"/>
              </a:ext>
            </a:extLst>
          </p:cNvPr>
          <p:cNvSpPr txBox="1"/>
          <p:nvPr/>
        </p:nvSpPr>
        <p:spPr>
          <a:xfrm>
            <a:off x="1981200" y="3726638"/>
            <a:ext cx="15121422" cy="36317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143F77"/>
              </a:buClr>
              <a:buSzTx/>
              <a:buFontTx/>
              <a:buNone/>
              <a:tabLst/>
              <a:defRPr/>
            </a:pPr>
            <a:r>
              <a:rPr kumimoji="0" lang="it-IT" sz="3200" b="0" i="1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DEAR CUSTOMER</a:t>
            </a: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143F77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Times New Roman" panose="02020603050405020304" pitchFamily="18" charset="0"/>
              </a:rPr>
              <a:t>Until 30</a:t>
            </a:r>
            <a:r>
              <a:rPr kumimoji="0" lang="en-US" sz="2800" b="0" i="0" u="none" strike="noStrike" kern="1200" cap="none" spc="0" normalizeH="0" baseline="3000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Times New Roman" panose="02020603050405020304" pitchFamily="18" charset="0"/>
              </a:rPr>
              <a:t>th </a:t>
            </a: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Times New Roman" panose="02020603050405020304" pitchFamily="18" charset="0"/>
              </a:rPr>
              <a:t>April 2022,</a:t>
            </a: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Times New Roman" panose="02020603050405020304" pitchFamily="18" charset="0"/>
              </a:rPr>
              <a:t> you must </a:t>
            </a:r>
            <a:r>
              <a:rPr kumimoji="0" lang="en-US" sz="2800" b="0" i="0" u="none" strike="noStrike" kern="1200" cap="none" spc="0" normalizeH="0" baseline="0" noProof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Times New Roman" panose="02020603050405020304" pitchFamily="18" charset="0"/>
              </a:rPr>
              <a:t>show “EU </a:t>
            </a: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Times New Roman" panose="02020603050405020304" pitchFamily="18" charset="0"/>
              </a:rPr>
              <a:t>Digital Covid Certificate” for the indoor consumption of food and beverage at the table and counter</a:t>
            </a:r>
            <a:endParaRPr kumimoji="0" lang="it-IT" sz="28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ial Black" panose="020B0A04020102020204" pitchFamily="34" charset="0"/>
              <a:ea typeface="+mn-ea"/>
              <a:cs typeface="Times New Roman" panose="02020603050405020304" pitchFamily="18" charset="0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143F77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Times New Roman" panose="02020603050405020304" pitchFamily="18" charset="0"/>
              </a:rPr>
              <a:t>The EU Digital Covid Certificate is not required for the outdoor consumption of food and beverage</a:t>
            </a:r>
            <a:endParaRPr kumimoji="0" lang="it-IT" sz="28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ial Black" panose="020B0A04020102020204" pitchFamily="34" charset="0"/>
              <a:ea typeface="+mn-ea"/>
              <a:cs typeface="Times New Roman" panose="02020603050405020304" pitchFamily="18" charset="0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143F77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Times New Roman" panose="02020603050405020304" pitchFamily="18" charset="0"/>
              </a:rPr>
              <a:t>You must avoid gatherings and queues, especially when entering in the beach resort</a:t>
            </a:r>
            <a:endParaRPr kumimoji="0" lang="it-IT" sz="28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ial Black" panose="020B0A04020102020204" pitchFamily="34" charset="0"/>
              <a:ea typeface="+mn-ea"/>
              <a:cs typeface="Times New Roman" panose="02020603050405020304" pitchFamily="18" charset="0"/>
            </a:endParaRPr>
          </a:p>
        </p:txBody>
      </p:sp>
      <p:grpSp>
        <p:nvGrpSpPr>
          <p:cNvPr id="3" name="Gruppo 2">
            <a:extLst>
              <a:ext uri="{FF2B5EF4-FFF2-40B4-BE49-F238E27FC236}">
                <a16:creationId xmlns:a16="http://schemas.microsoft.com/office/drawing/2014/main" id="{78487242-D97A-43B2-A6A4-08E1FD29A0EA}"/>
              </a:ext>
            </a:extLst>
          </p:cNvPr>
          <p:cNvGrpSpPr/>
          <p:nvPr/>
        </p:nvGrpSpPr>
        <p:grpSpPr>
          <a:xfrm>
            <a:off x="1612863" y="4330104"/>
            <a:ext cx="736673" cy="736673"/>
            <a:chOff x="542365" y="3961768"/>
            <a:chExt cx="736673" cy="736673"/>
          </a:xfrm>
        </p:grpSpPr>
        <p:sp>
          <p:nvSpPr>
            <p:cNvPr id="34" name="Figura a mano libera: Forma 27">
              <a:extLst>
                <a:ext uri="{FF2B5EF4-FFF2-40B4-BE49-F238E27FC236}">
                  <a16:creationId xmlns:a16="http://schemas.microsoft.com/office/drawing/2014/main" id="{ECD1F4CB-E750-4139-9D47-067E0CE369B7}"/>
                </a:ext>
              </a:extLst>
            </p:cNvPr>
            <p:cNvSpPr/>
            <p:nvPr/>
          </p:nvSpPr>
          <p:spPr>
            <a:xfrm>
              <a:off x="542365" y="3961768"/>
              <a:ext cx="736673" cy="736673"/>
            </a:xfrm>
            <a:custGeom>
              <a:avLst/>
              <a:gdLst>
                <a:gd name="connsiteX0" fmla="*/ 372146 w 736672"/>
                <a:gd name="connsiteY0" fmla="*/ 731592 h 736672"/>
                <a:gd name="connsiteX1" fmla="*/ 731592 w 736672"/>
                <a:gd name="connsiteY1" fmla="*/ 372147 h 736672"/>
                <a:gd name="connsiteX2" fmla="*/ 372146 w 736672"/>
                <a:gd name="connsiteY2" fmla="*/ 12701 h 736672"/>
                <a:gd name="connsiteX3" fmla="*/ 12701 w 736672"/>
                <a:gd name="connsiteY3" fmla="*/ 372147 h 736672"/>
                <a:gd name="connsiteX4" fmla="*/ 372146 w 736672"/>
                <a:gd name="connsiteY4" fmla="*/ 731592 h 7366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36672" h="736672">
                  <a:moveTo>
                    <a:pt x="372146" y="731592"/>
                  </a:moveTo>
                  <a:cubicBezTo>
                    <a:pt x="570286" y="731592"/>
                    <a:pt x="731592" y="570286"/>
                    <a:pt x="731592" y="372147"/>
                  </a:cubicBezTo>
                  <a:cubicBezTo>
                    <a:pt x="731592" y="174007"/>
                    <a:pt x="570286" y="12701"/>
                    <a:pt x="372146" y="12701"/>
                  </a:cubicBezTo>
                  <a:cubicBezTo>
                    <a:pt x="174007" y="12701"/>
                    <a:pt x="12701" y="174007"/>
                    <a:pt x="12701" y="372147"/>
                  </a:cubicBezTo>
                  <a:cubicBezTo>
                    <a:pt x="12701" y="570286"/>
                    <a:pt x="174007" y="731592"/>
                    <a:pt x="372146" y="731592"/>
                  </a:cubicBezTo>
                </a:path>
              </a:pathLst>
            </a:custGeom>
            <a:solidFill>
              <a:srgbClr val="00B0F0"/>
            </a:solidFill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5" name="Figura a mano libera: Forma 27">
              <a:extLst>
                <a:ext uri="{FF2B5EF4-FFF2-40B4-BE49-F238E27FC236}">
                  <a16:creationId xmlns:a16="http://schemas.microsoft.com/office/drawing/2014/main" id="{315A196D-C94D-4C47-B44D-D8EA30A3D865}"/>
                </a:ext>
              </a:extLst>
            </p:cNvPr>
            <p:cNvSpPr/>
            <p:nvPr/>
          </p:nvSpPr>
          <p:spPr>
            <a:xfrm>
              <a:off x="820701" y="4241423"/>
              <a:ext cx="180000" cy="180000"/>
            </a:xfrm>
            <a:custGeom>
              <a:avLst/>
              <a:gdLst>
                <a:gd name="connsiteX0" fmla="*/ 372146 w 736672"/>
                <a:gd name="connsiteY0" fmla="*/ 731592 h 736672"/>
                <a:gd name="connsiteX1" fmla="*/ 731592 w 736672"/>
                <a:gd name="connsiteY1" fmla="*/ 372147 h 736672"/>
                <a:gd name="connsiteX2" fmla="*/ 372146 w 736672"/>
                <a:gd name="connsiteY2" fmla="*/ 12701 h 736672"/>
                <a:gd name="connsiteX3" fmla="*/ 12701 w 736672"/>
                <a:gd name="connsiteY3" fmla="*/ 372147 h 736672"/>
                <a:gd name="connsiteX4" fmla="*/ 372146 w 736672"/>
                <a:gd name="connsiteY4" fmla="*/ 731592 h 7366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36672" h="736672">
                  <a:moveTo>
                    <a:pt x="372146" y="731592"/>
                  </a:moveTo>
                  <a:cubicBezTo>
                    <a:pt x="570286" y="731592"/>
                    <a:pt x="731592" y="570286"/>
                    <a:pt x="731592" y="372147"/>
                  </a:cubicBezTo>
                  <a:cubicBezTo>
                    <a:pt x="731592" y="174007"/>
                    <a:pt x="570286" y="12701"/>
                    <a:pt x="372146" y="12701"/>
                  </a:cubicBezTo>
                  <a:cubicBezTo>
                    <a:pt x="174007" y="12701"/>
                    <a:pt x="12701" y="174007"/>
                    <a:pt x="12701" y="372147"/>
                  </a:cubicBezTo>
                  <a:cubicBezTo>
                    <a:pt x="12701" y="570286"/>
                    <a:pt x="174007" y="731592"/>
                    <a:pt x="372146" y="731592"/>
                  </a:cubicBezTo>
                </a:path>
              </a:pathLst>
            </a:custGeom>
            <a:solidFill>
              <a:srgbClr val="002060"/>
            </a:solidFill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grpSp>
        <p:nvGrpSpPr>
          <p:cNvPr id="36" name="Gruppo 35">
            <a:extLst>
              <a:ext uri="{FF2B5EF4-FFF2-40B4-BE49-F238E27FC236}">
                <a16:creationId xmlns:a16="http://schemas.microsoft.com/office/drawing/2014/main" id="{1140AA33-3107-4EE9-AB35-33725A86259D}"/>
              </a:ext>
            </a:extLst>
          </p:cNvPr>
          <p:cNvGrpSpPr/>
          <p:nvPr/>
        </p:nvGrpSpPr>
        <p:grpSpPr>
          <a:xfrm>
            <a:off x="1612862" y="5301906"/>
            <a:ext cx="736673" cy="736673"/>
            <a:chOff x="542365" y="3961768"/>
            <a:chExt cx="736673" cy="736673"/>
          </a:xfrm>
        </p:grpSpPr>
        <p:sp>
          <p:nvSpPr>
            <p:cNvPr id="37" name="Figura a mano libera: Forma 27">
              <a:extLst>
                <a:ext uri="{FF2B5EF4-FFF2-40B4-BE49-F238E27FC236}">
                  <a16:creationId xmlns:a16="http://schemas.microsoft.com/office/drawing/2014/main" id="{D0FDB6EF-87EF-4E6D-A137-5D9B45797ADC}"/>
                </a:ext>
              </a:extLst>
            </p:cNvPr>
            <p:cNvSpPr/>
            <p:nvPr/>
          </p:nvSpPr>
          <p:spPr>
            <a:xfrm>
              <a:off x="542365" y="3961768"/>
              <a:ext cx="736673" cy="736673"/>
            </a:xfrm>
            <a:custGeom>
              <a:avLst/>
              <a:gdLst>
                <a:gd name="connsiteX0" fmla="*/ 372146 w 736672"/>
                <a:gd name="connsiteY0" fmla="*/ 731592 h 736672"/>
                <a:gd name="connsiteX1" fmla="*/ 731592 w 736672"/>
                <a:gd name="connsiteY1" fmla="*/ 372147 h 736672"/>
                <a:gd name="connsiteX2" fmla="*/ 372146 w 736672"/>
                <a:gd name="connsiteY2" fmla="*/ 12701 h 736672"/>
                <a:gd name="connsiteX3" fmla="*/ 12701 w 736672"/>
                <a:gd name="connsiteY3" fmla="*/ 372147 h 736672"/>
                <a:gd name="connsiteX4" fmla="*/ 372146 w 736672"/>
                <a:gd name="connsiteY4" fmla="*/ 731592 h 7366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36672" h="736672">
                  <a:moveTo>
                    <a:pt x="372146" y="731592"/>
                  </a:moveTo>
                  <a:cubicBezTo>
                    <a:pt x="570286" y="731592"/>
                    <a:pt x="731592" y="570286"/>
                    <a:pt x="731592" y="372147"/>
                  </a:cubicBezTo>
                  <a:cubicBezTo>
                    <a:pt x="731592" y="174007"/>
                    <a:pt x="570286" y="12701"/>
                    <a:pt x="372146" y="12701"/>
                  </a:cubicBezTo>
                  <a:cubicBezTo>
                    <a:pt x="174007" y="12701"/>
                    <a:pt x="12701" y="174007"/>
                    <a:pt x="12701" y="372147"/>
                  </a:cubicBezTo>
                  <a:cubicBezTo>
                    <a:pt x="12701" y="570286"/>
                    <a:pt x="174007" y="731592"/>
                    <a:pt x="372146" y="731592"/>
                  </a:cubicBezTo>
                </a:path>
              </a:pathLst>
            </a:custGeom>
            <a:solidFill>
              <a:srgbClr val="00B0F0"/>
            </a:solidFill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8" name="Figura a mano libera: Forma 27">
              <a:extLst>
                <a:ext uri="{FF2B5EF4-FFF2-40B4-BE49-F238E27FC236}">
                  <a16:creationId xmlns:a16="http://schemas.microsoft.com/office/drawing/2014/main" id="{48EB93F5-B8DA-4AA9-BD00-48562F2AD314}"/>
                </a:ext>
              </a:extLst>
            </p:cNvPr>
            <p:cNvSpPr/>
            <p:nvPr/>
          </p:nvSpPr>
          <p:spPr>
            <a:xfrm>
              <a:off x="820701" y="4241423"/>
              <a:ext cx="180000" cy="180000"/>
            </a:xfrm>
            <a:custGeom>
              <a:avLst/>
              <a:gdLst>
                <a:gd name="connsiteX0" fmla="*/ 372146 w 736672"/>
                <a:gd name="connsiteY0" fmla="*/ 731592 h 736672"/>
                <a:gd name="connsiteX1" fmla="*/ 731592 w 736672"/>
                <a:gd name="connsiteY1" fmla="*/ 372147 h 736672"/>
                <a:gd name="connsiteX2" fmla="*/ 372146 w 736672"/>
                <a:gd name="connsiteY2" fmla="*/ 12701 h 736672"/>
                <a:gd name="connsiteX3" fmla="*/ 12701 w 736672"/>
                <a:gd name="connsiteY3" fmla="*/ 372147 h 736672"/>
                <a:gd name="connsiteX4" fmla="*/ 372146 w 736672"/>
                <a:gd name="connsiteY4" fmla="*/ 731592 h 7366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36672" h="736672">
                  <a:moveTo>
                    <a:pt x="372146" y="731592"/>
                  </a:moveTo>
                  <a:cubicBezTo>
                    <a:pt x="570286" y="731592"/>
                    <a:pt x="731592" y="570286"/>
                    <a:pt x="731592" y="372147"/>
                  </a:cubicBezTo>
                  <a:cubicBezTo>
                    <a:pt x="731592" y="174007"/>
                    <a:pt x="570286" y="12701"/>
                    <a:pt x="372146" y="12701"/>
                  </a:cubicBezTo>
                  <a:cubicBezTo>
                    <a:pt x="174007" y="12701"/>
                    <a:pt x="12701" y="174007"/>
                    <a:pt x="12701" y="372147"/>
                  </a:cubicBezTo>
                  <a:cubicBezTo>
                    <a:pt x="12701" y="570286"/>
                    <a:pt x="174007" y="731592"/>
                    <a:pt x="372146" y="731592"/>
                  </a:cubicBezTo>
                </a:path>
              </a:pathLst>
            </a:custGeom>
            <a:solidFill>
              <a:srgbClr val="002060"/>
            </a:solidFill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grpSp>
        <p:nvGrpSpPr>
          <p:cNvPr id="39" name="Gruppo 38">
            <a:extLst>
              <a:ext uri="{FF2B5EF4-FFF2-40B4-BE49-F238E27FC236}">
                <a16:creationId xmlns:a16="http://schemas.microsoft.com/office/drawing/2014/main" id="{4ABFE58D-904F-46C6-8E13-8A6587AB1166}"/>
              </a:ext>
            </a:extLst>
          </p:cNvPr>
          <p:cNvGrpSpPr/>
          <p:nvPr/>
        </p:nvGrpSpPr>
        <p:grpSpPr>
          <a:xfrm>
            <a:off x="1612862" y="6352327"/>
            <a:ext cx="736673" cy="736673"/>
            <a:chOff x="542365" y="3961768"/>
            <a:chExt cx="736673" cy="736673"/>
          </a:xfrm>
        </p:grpSpPr>
        <p:sp>
          <p:nvSpPr>
            <p:cNvPr id="40" name="Figura a mano libera: Forma 27">
              <a:extLst>
                <a:ext uri="{FF2B5EF4-FFF2-40B4-BE49-F238E27FC236}">
                  <a16:creationId xmlns:a16="http://schemas.microsoft.com/office/drawing/2014/main" id="{FAB97F3F-DB74-4594-BCF3-F32D4C6ACE56}"/>
                </a:ext>
              </a:extLst>
            </p:cNvPr>
            <p:cNvSpPr/>
            <p:nvPr/>
          </p:nvSpPr>
          <p:spPr>
            <a:xfrm>
              <a:off x="542365" y="3961768"/>
              <a:ext cx="736673" cy="736673"/>
            </a:xfrm>
            <a:custGeom>
              <a:avLst/>
              <a:gdLst>
                <a:gd name="connsiteX0" fmla="*/ 372146 w 736672"/>
                <a:gd name="connsiteY0" fmla="*/ 731592 h 736672"/>
                <a:gd name="connsiteX1" fmla="*/ 731592 w 736672"/>
                <a:gd name="connsiteY1" fmla="*/ 372147 h 736672"/>
                <a:gd name="connsiteX2" fmla="*/ 372146 w 736672"/>
                <a:gd name="connsiteY2" fmla="*/ 12701 h 736672"/>
                <a:gd name="connsiteX3" fmla="*/ 12701 w 736672"/>
                <a:gd name="connsiteY3" fmla="*/ 372147 h 736672"/>
                <a:gd name="connsiteX4" fmla="*/ 372146 w 736672"/>
                <a:gd name="connsiteY4" fmla="*/ 731592 h 7366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36672" h="736672">
                  <a:moveTo>
                    <a:pt x="372146" y="731592"/>
                  </a:moveTo>
                  <a:cubicBezTo>
                    <a:pt x="570286" y="731592"/>
                    <a:pt x="731592" y="570286"/>
                    <a:pt x="731592" y="372147"/>
                  </a:cubicBezTo>
                  <a:cubicBezTo>
                    <a:pt x="731592" y="174007"/>
                    <a:pt x="570286" y="12701"/>
                    <a:pt x="372146" y="12701"/>
                  </a:cubicBezTo>
                  <a:cubicBezTo>
                    <a:pt x="174007" y="12701"/>
                    <a:pt x="12701" y="174007"/>
                    <a:pt x="12701" y="372147"/>
                  </a:cubicBezTo>
                  <a:cubicBezTo>
                    <a:pt x="12701" y="570286"/>
                    <a:pt x="174007" y="731592"/>
                    <a:pt x="372146" y="731592"/>
                  </a:cubicBezTo>
                </a:path>
              </a:pathLst>
            </a:custGeom>
            <a:solidFill>
              <a:srgbClr val="00B0F0"/>
            </a:solidFill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7" name="Figura a mano libera: Forma 27">
              <a:extLst>
                <a:ext uri="{FF2B5EF4-FFF2-40B4-BE49-F238E27FC236}">
                  <a16:creationId xmlns:a16="http://schemas.microsoft.com/office/drawing/2014/main" id="{8AD6E64F-8F85-452E-93EA-01C246C9BF73}"/>
                </a:ext>
              </a:extLst>
            </p:cNvPr>
            <p:cNvSpPr/>
            <p:nvPr/>
          </p:nvSpPr>
          <p:spPr>
            <a:xfrm>
              <a:off x="820701" y="4241423"/>
              <a:ext cx="180000" cy="180000"/>
            </a:xfrm>
            <a:custGeom>
              <a:avLst/>
              <a:gdLst>
                <a:gd name="connsiteX0" fmla="*/ 372146 w 736672"/>
                <a:gd name="connsiteY0" fmla="*/ 731592 h 736672"/>
                <a:gd name="connsiteX1" fmla="*/ 731592 w 736672"/>
                <a:gd name="connsiteY1" fmla="*/ 372147 h 736672"/>
                <a:gd name="connsiteX2" fmla="*/ 372146 w 736672"/>
                <a:gd name="connsiteY2" fmla="*/ 12701 h 736672"/>
                <a:gd name="connsiteX3" fmla="*/ 12701 w 736672"/>
                <a:gd name="connsiteY3" fmla="*/ 372147 h 736672"/>
                <a:gd name="connsiteX4" fmla="*/ 372146 w 736672"/>
                <a:gd name="connsiteY4" fmla="*/ 731592 h 7366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36672" h="736672">
                  <a:moveTo>
                    <a:pt x="372146" y="731592"/>
                  </a:moveTo>
                  <a:cubicBezTo>
                    <a:pt x="570286" y="731592"/>
                    <a:pt x="731592" y="570286"/>
                    <a:pt x="731592" y="372147"/>
                  </a:cubicBezTo>
                  <a:cubicBezTo>
                    <a:pt x="731592" y="174007"/>
                    <a:pt x="570286" y="12701"/>
                    <a:pt x="372146" y="12701"/>
                  </a:cubicBezTo>
                  <a:cubicBezTo>
                    <a:pt x="174007" y="12701"/>
                    <a:pt x="12701" y="174007"/>
                    <a:pt x="12701" y="372147"/>
                  </a:cubicBezTo>
                  <a:cubicBezTo>
                    <a:pt x="12701" y="570286"/>
                    <a:pt x="174007" y="731592"/>
                    <a:pt x="372146" y="731592"/>
                  </a:cubicBezTo>
                </a:path>
              </a:pathLst>
            </a:custGeom>
            <a:solidFill>
              <a:srgbClr val="002060"/>
            </a:solidFill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grpSp>
        <p:nvGrpSpPr>
          <p:cNvPr id="6" name="Gruppo 5">
            <a:extLst>
              <a:ext uri="{FF2B5EF4-FFF2-40B4-BE49-F238E27FC236}">
                <a16:creationId xmlns:a16="http://schemas.microsoft.com/office/drawing/2014/main" id="{411DFBDE-F307-4C28-A3B3-696FBB888A97}"/>
              </a:ext>
            </a:extLst>
          </p:cNvPr>
          <p:cNvGrpSpPr/>
          <p:nvPr/>
        </p:nvGrpSpPr>
        <p:grpSpPr>
          <a:xfrm>
            <a:off x="15621000" y="8888850"/>
            <a:ext cx="1189005" cy="1217916"/>
            <a:chOff x="15621000" y="8888850"/>
            <a:chExt cx="1189005" cy="1217916"/>
          </a:xfrm>
        </p:grpSpPr>
        <p:sp>
          <p:nvSpPr>
            <p:cNvPr id="19" name="Ovale 18">
              <a:extLst>
                <a:ext uri="{FF2B5EF4-FFF2-40B4-BE49-F238E27FC236}">
                  <a16:creationId xmlns:a16="http://schemas.microsoft.com/office/drawing/2014/main" id="{829BB18B-D616-4A8E-976B-F57F47A73F59}"/>
                </a:ext>
              </a:extLst>
            </p:cNvPr>
            <p:cNvSpPr/>
            <p:nvPr/>
          </p:nvSpPr>
          <p:spPr>
            <a:xfrm>
              <a:off x="15749766" y="9029501"/>
              <a:ext cx="931471" cy="936614"/>
            </a:xfrm>
            <a:prstGeom prst="ellipse">
              <a:avLst/>
            </a:prstGeom>
            <a:noFill/>
            <a:ln w="9525">
              <a:solidFill>
                <a:srgbClr val="143F7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0" name="Ovale 19">
              <a:extLst>
                <a:ext uri="{FF2B5EF4-FFF2-40B4-BE49-F238E27FC236}">
                  <a16:creationId xmlns:a16="http://schemas.microsoft.com/office/drawing/2014/main" id="{F5B096D9-6CD4-4E5A-9B71-74639A25129D}"/>
                </a:ext>
              </a:extLst>
            </p:cNvPr>
            <p:cNvSpPr/>
            <p:nvPr/>
          </p:nvSpPr>
          <p:spPr>
            <a:xfrm>
              <a:off x="15621000" y="8888850"/>
              <a:ext cx="1189005" cy="1217916"/>
            </a:xfrm>
            <a:prstGeom prst="ellipse">
              <a:avLst/>
            </a:prstGeom>
            <a:noFill/>
            <a:ln w="9525">
              <a:solidFill>
                <a:srgbClr val="DA1D5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pic>
          <p:nvPicPr>
            <p:cNvPr id="5" name="Immagine 4">
              <a:extLst>
                <a:ext uri="{FF2B5EF4-FFF2-40B4-BE49-F238E27FC236}">
                  <a16:creationId xmlns:a16="http://schemas.microsoft.com/office/drawing/2014/main" id="{2B2C8592-99D2-4877-A464-043D94694B3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795782" y="9330442"/>
              <a:ext cx="815818" cy="32030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49788446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327</TotalTime>
  <Words>225</Words>
  <Application>Microsoft Office PowerPoint</Application>
  <PresentationFormat>Personalizzato</PresentationFormat>
  <Paragraphs>16</Paragraphs>
  <Slides>2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4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2</vt:i4>
      </vt:variant>
    </vt:vector>
  </HeadingPairs>
  <TitlesOfParts>
    <vt:vector size="7" baseType="lpstr">
      <vt:lpstr>Arial</vt:lpstr>
      <vt:lpstr>Calibri</vt:lpstr>
      <vt:lpstr>Teko Bold</vt:lpstr>
      <vt:lpstr>Arial Black</vt:lpstr>
      <vt:lpstr>Office Theme</vt:lpstr>
      <vt:lpstr>Presentazione standard di PowerPoint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Rosso e Nero Blocchi Diagonali Elevatore Presentazione Aziendale</dc:title>
  <dc:creator>Gianluca Giordano</dc:creator>
  <cp:lastModifiedBy>Marco Morandotti</cp:lastModifiedBy>
  <cp:revision>19</cp:revision>
  <dcterms:created xsi:type="dcterms:W3CDTF">2006-08-16T00:00:00Z</dcterms:created>
  <dcterms:modified xsi:type="dcterms:W3CDTF">2022-04-05T14:21:27Z</dcterms:modified>
  <dc:identifier>DAE8ngu5984</dc:identifier>
</cp:coreProperties>
</file>