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</p:sldIdLst>
  <p:sldSz cx="18288000" cy="10287000"/>
  <p:notesSz cx="6858000" cy="9144000"/>
  <p:embeddedFontLst>
    <p:embeddedFont>
      <p:font typeface="Arial Black" panose="020B0A04020102020204" pitchFamily="34" charset="0"/>
      <p:bold r:id="rId4"/>
    </p:embeddedFon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Teko Bold" panose="020B0604020202020204" charset="0"/>
      <p:regular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3F77"/>
    <a:srgbClr val="0070C0"/>
    <a:srgbClr val="00B0F0"/>
    <a:srgbClr val="FF0000"/>
    <a:srgbClr val="DA1D5C"/>
    <a:srgbClr val="002060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0" d="100"/>
          <a:sy n="70" d="100"/>
        </p:scale>
        <p:origin x="69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magine 26">
            <a:extLst>
              <a:ext uri="{FF2B5EF4-FFF2-40B4-BE49-F238E27FC236}">
                <a16:creationId xmlns:a16="http://schemas.microsoft.com/office/drawing/2014/main" id="{0F780332-1858-4112-83E9-77BE9C8D82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18881" y="8878584"/>
            <a:ext cx="1189004" cy="1217916"/>
          </a:xfrm>
          <a:prstGeom prst="rect">
            <a:avLst/>
          </a:prstGeom>
        </p:spPr>
      </p:pic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750E4899-773F-4E12-8A9A-D2690928D9C4}"/>
              </a:ext>
            </a:extLst>
          </p:cNvPr>
          <p:cNvSpPr txBox="1"/>
          <p:nvPr/>
        </p:nvSpPr>
        <p:spPr>
          <a:xfrm>
            <a:off x="1869118" y="975892"/>
            <a:ext cx="9494881" cy="2003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5400" dirty="0">
                <a:solidFill>
                  <a:srgbClr val="143F77"/>
                </a:solidFill>
                <a:effectLst/>
                <a:latin typeface="Teko Bold" panose="020B0604020202020204" charset="0"/>
                <a:ea typeface="Calibri" panose="020F0502020204030204" pitchFamily="34" charset="0"/>
                <a:cs typeface="Teko Bold" panose="020B0604020202020204" charset="0"/>
              </a:rPr>
              <a:t>IN QUESTO LOCALE SONO AMMESSE CONTEMPORANEAMENTE MASSIMO 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40B46916-5F72-4088-9CA6-40047C5C85B8}"/>
              </a:ext>
            </a:extLst>
          </p:cNvPr>
          <p:cNvSpPr txBox="1"/>
          <p:nvPr/>
        </p:nvSpPr>
        <p:spPr>
          <a:xfrm>
            <a:off x="2667000" y="3025762"/>
            <a:ext cx="13846954" cy="5642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2800" i="1" dirty="0">
                <a:solidFill>
                  <a:srgbClr val="00206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CARO CLIENTE </a:t>
            </a:r>
            <a:endParaRPr lang="it-IT" sz="2800" dirty="0">
              <a:solidFill>
                <a:srgbClr val="00206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12800" lvl="0" indent="-627063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it-IT" sz="2800" dirty="0">
                <a:solidFill>
                  <a:srgbClr val="00206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it-IT" sz="2800" dirty="0">
                <a:solidFill>
                  <a:srgbClr val="00206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ino al 30 aprile 2022, al chiuso, occorre </a:t>
            </a:r>
            <a:r>
              <a:rPr lang="it-IT" sz="2800" dirty="0">
                <a:solidFill>
                  <a:srgbClr val="0070C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indossare una mascherina chirurgica o FFP2 </a:t>
            </a:r>
            <a:r>
              <a:rPr lang="it-IT" sz="2800" dirty="0">
                <a:solidFill>
                  <a:srgbClr val="00206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tutti i </a:t>
            </a:r>
            <a:r>
              <a:rPr lang="it-IT" sz="2800" dirty="0">
                <a:solidFill>
                  <a:srgbClr val="00206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momenti in cui non si è seduti al tavolo</a:t>
            </a:r>
          </a:p>
          <a:p>
            <a:pPr marL="812800" lvl="0" indent="-627063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it-IT" sz="2800" dirty="0">
                <a:solidFill>
                  <a:srgbClr val="0070C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Fino</a:t>
            </a:r>
            <a:r>
              <a:rPr lang="it-IT" sz="2800" dirty="0">
                <a:latin typeface="Arial Black" panose="020B0A04020102020204" pitchFamily="34" charset="0"/>
                <a:cs typeface="Times New Roman" panose="02020603050405020304" pitchFamily="18" charset="0"/>
              </a:rPr>
              <a:t> </a:t>
            </a:r>
            <a:r>
              <a:rPr lang="it-IT" sz="2800" dirty="0">
                <a:solidFill>
                  <a:srgbClr val="0070C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al 30 aprile 2022</a:t>
            </a:r>
            <a:r>
              <a:rPr lang="it-IT" sz="2800" dirty="0">
                <a:solidFill>
                  <a:srgbClr val="00206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per il consumo di cibi e bevande </a:t>
            </a:r>
            <a:r>
              <a:rPr lang="it-IT" sz="2800" dirty="0">
                <a:solidFill>
                  <a:srgbClr val="0070C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al chiuso</a:t>
            </a:r>
            <a:r>
              <a:rPr lang="it-IT" sz="2800" dirty="0">
                <a:solidFill>
                  <a:srgbClr val="00206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sia al tavolo che al banco, è obbligatorio esibire il </a:t>
            </a:r>
            <a:r>
              <a:rPr lang="it-IT" sz="2800" i="1" dirty="0">
                <a:solidFill>
                  <a:srgbClr val="0070C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green pass </a:t>
            </a:r>
            <a:r>
              <a:rPr lang="it-IT" sz="2800" dirty="0">
                <a:solidFill>
                  <a:srgbClr val="0070C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base</a:t>
            </a:r>
            <a:r>
              <a:rPr lang="it-IT" sz="2800" dirty="0">
                <a:solidFill>
                  <a:srgbClr val="00206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</a:p>
          <a:p>
            <a:pPr marL="812800" lvl="0" indent="-627063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it-IT" sz="2800" dirty="0">
                <a:solidFill>
                  <a:srgbClr val="00206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 consumare all’esterno, non occorre presentare alcuna tipologia di </a:t>
            </a:r>
            <a:r>
              <a:rPr lang="it-IT" sz="2800" dirty="0">
                <a:solidFill>
                  <a:srgbClr val="00206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certificazione</a:t>
            </a:r>
            <a:r>
              <a:rPr lang="it-IT" sz="2800" dirty="0">
                <a:solidFill>
                  <a:srgbClr val="00206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verde</a:t>
            </a:r>
          </a:p>
          <a:p>
            <a:pPr marL="812800" lvl="0" indent="-627063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it-IT" sz="2800" dirty="0">
                <a:solidFill>
                  <a:srgbClr val="00206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Nei tavoli al chiuso, </a:t>
            </a:r>
            <a:r>
              <a:rPr lang="it-IT" sz="2800" dirty="0">
                <a:solidFill>
                  <a:srgbClr val="00206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occorre mantenere il </a:t>
            </a:r>
            <a:r>
              <a:rPr lang="it-IT" sz="2800" dirty="0">
                <a:solidFill>
                  <a:srgbClr val="0070C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distanziamento di 1 metro </a:t>
            </a:r>
            <a:r>
              <a:rPr lang="it-IT" sz="2800" dirty="0">
                <a:solidFill>
                  <a:srgbClr val="00206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i clienti di tavoli diversi</a:t>
            </a:r>
            <a:endParaRPr lang="it-IT" sz="2800" dirty="0"/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B1C7F63D-8FE8-42B2-8485-0FF386FF021F}"/>
              </a:ext>
            </a:extLst>
          </p:cNvPr>
          <p:cNvSpPr txBox="1"/>
          <p:nvPr/>
        </p:nvSpPr>
        <p:spPr>
          <a:xfrm>
            <a:off x="2553415" y="8660480"/>
            <a:ext cx="4737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rgbClr val="143F7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it-IT" sz="1600" dirty="0">
                <a:solidFill>
                  <a:srgbClr val="143F77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 eccezione dei minori di 12 anni</a:t>
            </a:r>
          </a:p>
        </p:txBody>
      </p:sp>
      <p:cxnSp>
        <p:nvCxnSpPr>
          <p:cNvPr id="46" name="Connettore diritto 45">
            <a:extLst>
              <a:ext uri="{FF2B5EF4-FFF2-40B4-BE49-F238E27FC236}">
                <a16:creationId xmlns:a16="http://schemas.microsoft.com/office/drawing/2014/main" id="{7D04624B-B2D8-4B25-BAA7-3794EA69A2E9}"/>
              </a:ext>
            </a:extLst>
          </p:cNvPr>
          <p:cNvCxnSpPr>
            <a:cxnSpLocks/>
          </p:cNvCxnSpPr>
          <p:nvPr/>
        </p:nvCxnSpPr>
        <p:spPr>
          <a:xfrm>
            <a:off x="2667000" y="8660480"/>
            <a:ext cx="1461011" cy="0"/>
          </a:xfrm>
          <a:prstGeom prst="line">
            <a:avLst/>
          </a:prstGeom>
          <a:ln w="28575">
            <a:solidFill>
              <a:srgbClr val="143F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32FA614B-05F7-4D30-9442-6093592D7E1A}"/>
              </a:ext>
            </a:extLst>
          </p:cNvPr>
          <p:cNvSpPr txBox="1"/>
          <p:nvPr/>
        </p:nvSpPr>
        <p:spPr>
          <a:xfrm>
            <a:off x="10258776" y="8818133"/>
            <a:ext cx="6172200" cy="73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D.L. n. 52/2021, convertito, con modificazioni, dalla L. n. 87/2021 e successive modificazioni e linee guida per la ripresa delle attività economiche e sociali approvate con Ordinanza del Ministero della Salute del 1° aprile 2022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09FFD781-5D16-43B3-867E-0EDAF5F84547}"/>
              </a:ext>
            </a:extLst>
          </p:cNvPr>
          <p:cNvGrpSpPr/>
          <p:nvPr/>
        </p:nvGrpSpPr>
        <p:grpSpPr>
          <a:xfrm>
            <a:off x="11655265" y="1099535"/>
            <a:ext cx="1880111" cy="1752600"/>
            <a:chOff x="12322723" y="946845"/>
            <a:chExt cx="1880111" cy="1752600"/>
          </a:xfrm>
        </p:grpSpPr>
        <p:sp>
          <p:nvSpPr>
            <p:cNvPr id="30" name="Ovale 29">
              <a:extLst>
                <a:ext uri="{FF2B5EF4-FFF2-40B4-BE49-F238E27FC236}">
                  <a16:creationId xmlns:a16="http://schemas.microsoft.com/office/drawing/2014/main" id="{71A0EE7B-E79C-46A3-96A9-65B27AAF9801}"/>
                </a:ext>
              </a:extLst>
            </p:cNvPr>
            <p:cNvSpPr/>
            <p:nvPr/>
          </p:nvSpPr>
          <p:spPr>
            <a:xfrm>
              <a:off x="12322723" y="946845"/>
              <a:ext cx="1880111" cy="1752600"/>
            </a:xfrm>
            <a:prstGeom prst="ellipse">
              <a:avLst/>
            </a:prstGeom>
            <a:noFill/>
            <a:ln w="69850">
              <a:solidFill>
                <a:srgbClr val="143F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32" name="Connettore diritto 31">
              <a:extLst>
                <a:ext uri="{FF2B5EF4-FFF2-40B4-BE49-F238E27FC236}">
                  <a16:creationId xmlns:a16="http://schemas.microsoft.com/office/drawing/2014/main" id="{BB64D35A-D224-44A1-B0B7-90C2AB04AFB9}"/>
                </a:ext>
              </a:extLst>
            </p:cNvPr>
            <p:cNvCxnSpPr>
              <a:cxnSpLocks/>
            </p:cNvCxnSpPr>
            <p:nvPr/>
          </p:nvCxnSpPr>
          <p:spPr>
            <a:xfrm>
              <a:off x="12551323" y="2242245"/>
              <a:ext cx="1461011" cy="0"/>
            </a:xfrm>
            <a:prstGeom prst="line">
              <a:avLst/>
            </a:prstGeom>
            <a:ln w="28575">
              <a:solidFill>
                <a:srgbClr val="143F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CasellaDiTesto 47">
              <a:extLst>
                <a:ext uri="{FF2B5EF4-FFF2-40B4-BE49-F238E27FC236}">
                  <a16:creationId xmlns:a16="http://schemas.microsoft.com/office/drawing/2014/main" id="{3EE96A62-3931-4E99-97E0-4A6A7D86E594}"/>
                </a:ext>
              </a:extLst>
            </p:cNvPr>
            <p:cNvSpPr txBox="1"/>
            <p:nvPr/>
          </p:nvSpPr>
          <p:spPr>
            <a:xfrm>
              <a:off x="12740715" y="2200472"/>
              <a:ext cx="1082226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it-IT" sz="2000" cap="small" dirty="0">
                  <a:solidFill>
                    <a:srgbClr val="143F77"/>
                  </a:solidFill>
                  <a:effectLst/>
                  <a:latin typeface="Teko Bold" panose="020B0604020202020204" charset="0"/>
                  <a:ea typeface="Calibri" panose="020F0502020204030204" pitchFamily="34" charset="0"/>
                  <a:cs typeface="Teko Bold" panose="020B0604020202020204" charset="0"/>
                </a:rPr>
                <a:t>persone</a:t>
              </a:r>
            </a:p>
          </p:txBody>
        </p:sp>
      </p:grpSp>
      <p:sp>
        <p:nvSpPr>
          <p:cNvPr id="2" name="Triangolo rettangolo 1">
            <a:extLst>
              <a:ext uri="{FF2B5EF4-FFF2-40B4-BE49-F238E27FC236}">
                <a16:creationId xmlns:a16="http://schemas.microsoft.com/office/drawing/2014/main" id="{A0F41A09-8CCA-4E76-82DF-7DCB190B0D8A}"/>
              </a:ext>
            </a:extLst>
          </p:cNvPr>
          <p:cNvSpPr/>
          <p:nvPr/>
        </p:nvSpPr>
        <p:spPr>
          <a:xfrm flipH="1" flipV="1">
            <a:off x="0" y="-8921"/>
            <a:ext cx="18288000" cy="1253627"/>
          </a:xfrm>
          <a:prstGeom prst="rtTriangle">
            <a:avLst/>
          </a:prstGeom>
          <a:solidFill>
            <a:srgbClr val="143F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Triangolo rettangolo 17">
            <a:extLst>
              <a:ext uri="{FF2B5EF4-FFF2-40B4-BE49-F238E27FC236}">
                <a16:creationId xmlns:a16="http://schemas.microsoft.com/office/drawing/2014/main" id="{DAD75B48-7299-4E90-A130-87FE94D61BC0}"/>
              </a:ext>
            </a:extLst>
          </p:cNvPr>
          <p:cNvSpPr/>
          <p:nvPr/>
        </p:nvSpPr>
        <p:spPr>
          <a:xfrm>
            <a:off x="0" y="9061041"/>
            <a:ext cx="18395791" cy="1225959"/>
          </a:xfrm>
          <a:prstGeom prst="rtTriangle">
            <a:avLst/>
          </a:prstGeom>
          <a:solidFill>
            <a:srgbClr val="143F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8B3FF0AA-C5FD-4011-9C46-A5A7872EF876}"/>
              </a:ext>
            </a:extLst>
          </p:cNvPr>
          <p:cNvGrpSpPr/>
          <p:nvPr/>
        </p:nvGrpSpPr>
        <p:grpSpPr>
          <a:xfrm>
            <a:off x="2588858" y="3611959"/>
            <a:ext cx="736673" cy="736673"/>
            <a:chOff x="381000" y="3511174"/>
            <a:chExt cx="736673" cy="736673"/>
          </a:xfrm>
        </p:grpSpPr>
        <p:sp>
          <p:nvSpPr>
            <p:cNvPr id="21" name="Figura a mano libera: Forma 27">
              <a:extLst>
                <a:ext uri="{FF2B5EF4-FFF2-40B4-BE49-F238E27FC236}">
                  <a16:creationId xmlns:a16="http://schemas.microsoft.com/office/drawing/2014/main" id="{517F4C66-B67F-42AA-B2E3-1157E11A3F9A}"/>
                </a:ext>
              </a:extLst>
            </p:cNvPr>
            <p:cNvSpPr/>
            <p:nvPr/>
          </p:nvSpPr>
          <p:spPr>
            <a:xfrm>
              <a:off x="381000" y="3511174"/>
              <a:ext cx="736673" cy="736673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DA1D5C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 dirty="0"/>
            </a:p>
          </p:txBody>
        </p:sp>
        <p:sp>
          <p:nvSpPr>
            <p:cNvPr id="22" name="Figura a mano libera: Forma 27">
              <a:extLst>
                <a:ext uri="{FF2B5EF4-FFF2-40B4-BE49-F238E27FC236}">
                  <a16:creationId xmlns:a16="http://schemas.microsoft.com/office/drawing/2014/main" id="{9B318E4F-7BD7-41EE-8DC0-C868CCCFD239}"/>
                </a:ext>
              </a:extLst>
            </p:cNvPr>
            <p:cNvSpPr/>
            <p:nvPr/>
          </p:nvSpPr>
          <p:spPr>
            <a:xfrm>
              <a:off x="659336" y="3790829"/>
              <a:ext cx="180000" cy="180000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206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 dirty="0"/>
            </a:p>
          </p:txBody>
        </p:sp>
      </p:grpSp>
      <p:grpSp>
        <p:nvGrpSpPr>
          <p:cNvPr id="24" name="Gruppo 23">
            <a:extLst>
              <a:ext uri="{FF2B5EF4-FFF2-40B4-BE49-F238E27FC236}">
                <a16:creationId xmlns:a16="http://schemas.microsoft.com/office/drawing/2014/main" id="{D2E3314A-CBB8-4D1B-A9FE-49F2BCDA656C}"/>
              </a:ext>
            </a:extLst>
          </p:cNvPr>
          <p:cNvGrpSpPr/>
          <p:nvPr/>
        </p:nvGrpSpPr>
        <p:grpSpPr>
          <a:xfrm>
            <a:off x="2588051" y="5115997"/>
            <a:ext cx="736673" cy="736673"/>
            <a:chOff x="381000" y="3511174"/>
            <a:chExt cx="736673" cy="736673"/>
          </a:xfrm>
        </p:grpSpPr>
        <p:sp>
          <p:nvSpPr>
            <p:cNvPr id="25" name="Figura a mano libera: Forma 27">
              <a:extLst>
                <a:ext uri="{FF2B5EF4-FFF2-40B4-BE49-F238E27FC236}">
                  <a16:creationId xmlns:a16="http://schemas.microsoft.com/office/drawing/2014/main" id="{5377A4FC-A0E9-4937-82F3-D14B6E8E3EEF}"/>
                </a:ext>
              </a:extLst>
            </p:cNvPr>
            <p:cNvSpPr/>
            <p:nvPr/>
          </p:nvSpPr>
          <p:spPr>
            <a:xfrm>
              <a:off x="381000" y="3511174"/>
              <a:ext cx="736673" cy="736673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DA1D5C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 dirty="0"/>
            </a:p>
          </p:txBody>
        </p:sp>
        <p:sp>
          <p:nvSpPr>
            <p:cNvPr id="26" name="Figura a mano libera: Forma 27">
              <a:extLst>
                <a:ext uri="{FF2B5EF4-FFF2-40B4-BE49-F238E27FC236}">
                  <a16:creationId xmlns:a16="http://schemas.microsoft.com/office/drawing/2014/main" id="{FD281569-70C5-4E16-BA17-90BB37751EE3}"/>
                </a:ext>
              </a:extLst>
            </p:cNvPr>
            <p:cNvSpPr/>
            <p:nvPr/>
          </p:nvSpPr>
          <p:spPr>
            <a:xfrm>
              <a:off x="659336" y="3790829"/>
              <a:ext cx="180000" cy="180000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206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 dirty="0"/>
            </a:p>
          </p:txBody>
        </p:sp>
      </p:grpSp>
      <p:grpSp>
        <p:nvGrpSpPr>
          <p:cNvPr id="29" name="Gruppo 28">
            <a:extLst>
              <a:ext uri="{FF2B5EF4-FFF2-40B4-BE49-F238E27FC236}">
                <a16:creationId xmlns:a16="http://schemas.microsoft.com/office/drawing/2014/main" id="{4E6D9E3C-0A63-4B7B-829C-10AB6A85E132}"/>
              </a:ext>
            </a:extLst>
          </p:cNvPr>
          <p:cNvGrpSpPr/>
          <p:nvPr/>
        </p:nvGrpSpPr>
        <p:grpSpPr>
          <a:xfrm>
            <a:off x="2621074" y="6527317"/>
            <a:ext cx="736673" cy="736673"/>
            <a:chOff x="381000" y="3511174"/>
            <a:chExt cx="736673" cy="736673"/>
          </a:xfrm>
        </p:grpSpPr>
        <p:sp>
          <p:nvSpPr>
            <p:cNvPr id="31" name="Figura a mano libera: Forma 27">
              <a:extLst>
                <a:ext uri="{FF2B5EF4-FFF2-40B4-BE49-F238E27FC236}">
                  <a16:creationId xmlns:a16="http://schemas.microsoft.com/office/drawing/2014/main" id="{D2678EA3-1291-41F3-85D1-FC6DF6B8D92B}"/>
                </a:ext>
              </a:extLst>
            </p:cNvPr>
            <p:cNvSpPr/>
            <p:nvPr/>
          </p:nvSpPr>
          <p:spPr>
            <a:xfrm>
              <a:off x="381000" y="3511174"/>
              <a:ext cx="736673" cy="736673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DA1D5C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 dirty="0"/>
            </a:p>
          </p:txBody>
        </p:sp>
        <p:sp>
          <p:nvSpPr>
            <p:cNvPr id="33" name="Figura a mano libera: Forma 27">
              <a:extLst>
                <a:ext uri="{FF2B5EF4-FFF2-40B4-BE49-F238E27FC236}">
                  <a16:creationId xmlns:a16="http://schemas.microsoft.com/office/drawing/2014/main" id="{F34A5341-97A7-4A7F-8F0F-5D1586CB85EC}"/>
                </a:ext>
              </a:extLst>
            </p:cNvPr>
            <p:cNvSpPr/>
            <p:nvPr/>
          </p:nvSpPr>
          <p:spPr>
            <a:xfrm>
              <a:off x="659336" y="3790829"/>
              <a:ext cx="180000" cy="180000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206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 dirty="0"/>
            </a:p>
          </p:txBody>
        </p:sp>
      </p:grpSp>
      <p:grpSp>
        <p:nvGrpSpPr>
          <p:cNvPr id="34" name="Gruppo 33">
            <a:extLst>
              <a:ext uri="{FF2B5EF4-FFF2-40B4-BE49-F238E27FC236}">
                <a16:creationId xmlns:a16="http://schemas.microsoft.com/office/drawing/2014/main" id="{15584714-0232-4C19-8781-35057FEE0859}"/>
              </a:ext>
            </a:extLst>
          </p:cNvPr>
          <p:cNvGrpSpPr/>
          <p:nvPr/>
        </p:nvGrpSpPr>
        <p:grpSpPr>
          <a:xfrm>
            <a:off x="2629248" y="7506898"/>
            <a:ext cx="736673" cy="736673"/>
            <a:chOff x="381000" y="3511174"/>
            <a:chExt cx="736673" cy="736673"/>
          </a:xfrm>
        </p:grpSpPr>
        <p:sp>
          <p:nvSpPr>
            <p:cNvPr id="35" name="Figura a mano libera: Forma 27">
              <a:extLst>
                <a:ext uri="{FF2B5EF4-FFF2-40B4-BE49-F238E27FC236}">
                  <a16:creationId xmlns:a16="http://schemas.microsoft.com/office/drawing/2014/main" id="{F129DCB5-4B55-4B62-ABE0-74558ED7933D}"/>
                </a:ext>
              </a:extLst>
            </p:cNvPr>
            <p:cNvSpPr/>
            <p:nvPr/>
          </p:nvSpPr>
          <p:spPr>
            <a:xfrm>
              <a:off x="381000" y="3511174"/>
              <a:ext cx="736673" cy="736673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DA1D5C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 dirty="0"/>
            </a:p>
          </p:txBody>
        </p:sp>
        <p:sp>
          <p:nvSpPr>
            <p:cNvPr id="36" name="Figura a mano libera: Forma 27">
              <a:extLst>
                <a:ext uri="{FF2B5EF4-FFF2-40B4-BE49-F238E27FC236}">
                  <a16:creationId xmlns:a16="http://schemas.microsoft.com/office/drawing/2014/main" id="{C0FE2DD9-3E25-4332-A6F2-CBEEE08A0F62}"/>
                </a:ext>
              </a:extLst>
            </p:cNvPr>
            <p:cNvSpPr/>
            <p:nvPr/>
          </p:nvSpPr>
          <p:spPr>
            <a:xfrm>
              <a:off x="659336" y="3790829"/>
              <a:ext cx="180000" cy="180000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206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 dirty="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magine 26">
            <a:extLst>
              <a:ext uri="{FF2B5EF4-FFF2-40B4-BE49-F238E27FC236}">
                <a16:creationId xmlns:a16="http://schemas.microsoft.com/office/drawing/2014/main" id="{0F780332-1858-4112-83E9-77BE9C8D82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18881" y="8878584"/>
            <a:ext cx="1189004" cy="1217916"/>
          </a:xfrm>
          <a:prstGeom prst="rect">
            <a:avLst/>
          </a:prstGeom>
        </p:spPr>
      </p:pic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750E4899-773F-4E12-8A9A-D2690928D9C4}"/>
              </a:ext>
            </a:extLst>
          </p:cNvPr>
          <p:cNvSpPr txBox="1"/>
          <p:nvPr/>
        </p:nvSpPr>
        <p:spPr>
          <a:xfrm>
            <a:off x="533400" y="501626"/>
            <a:ext cx="9494881" cy="2131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Teko Bold" panose="020B0604020202020204" charset="0"/>
                <a:ea typeface="Calibri" panose="020F0502020204030204" pitchFamily="34" charset="0"/>
                <a:cs typeface="Teko Bold" panose="020B0604020202020204" charset="0"/>
              </a:rPr>
              <a:t>IN THIS PREMISES ARE ALLOWED 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Teko Bold" panose="020B0604020202020204" charset="0"/>
                <a:ea typeface="Calibri" panose="020F0502020204030204" pitchFamily="34" charset="0"/>
                <a:cs typeface="Teko Bold" panose="020B0604020202020204" charset="0"/>
              </a:rPr>
              <a:t>SIMULTANEOUSLY MAXIMUM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40B46916-5F72-4088-9CA6-40047C5C85B8}"/>
              </a:ext>
            </a:extLst>
          </p:cNvPr>
          <p:cNvSpPr txBox="1"/>
          <p:nvPr/>
        </p:nvSpPr>
        <p:spPr>
          <a:xfrm>
            <a:off x="2144323" y="2675265"/>
            <a:ext cx="13846954" cy="5209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DEAR CUSTOMER</a:t>
            </a:r>
          </a:p>
          <a:p>
            <a:pPr marL="812800" marR="0" lvl="0" indent="-627063" algn="just" defTabSz="914400" rtl="0" eaLnBrk="1" fontAlgn="auto" latinLnBrk="0" hangingPunct="1">
              <a:spcAft>
                <a:spcPts val="120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Until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30</a:t>
            </a:r>
            <a:r>
              <a:rPr kumimoji="0" lang="en-US" sz="2800" b="0" i="0" u="none" strike="noStrike" kern="1200" cap="none" spc="0" normalizeH="0" baseline="30000" noProof="0" dirty="0" err="1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th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April 2022, indoor,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y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 must wear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a surgical mask or FFP2 mask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at all times when you are not sitting at the table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Times New Roman" panose="02020603050405020304" pitchFamily="18" charset="0"/>
            </a:endParaRPr>
          </a:p>
          <a:p>
            <a:pPr marL="812800" marR="0" lvl="0" indent="-627063" algn="just" defTabSz="914400" rtl="0" eaLnBrk="1" fontAlgn="auto" latinLnBrk="0" hangingPunct="1">
              <a:spcAft>
                <a:spcPts val="120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Until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30</a:t>
            </a:r>
            <a:r>
              <a:rPr kumimoji="0" lang="en-US" sz="2800" b="0" i="0" u="none" strike="noStrike" kern="1200" cap="none" spc="0" normalizeH="0" baseline="3000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th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April 2022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you must show “EU Digital Covid Certificate” for the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indoor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consumption of food and beverage at the table and counter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</a:p>
          <a:p>
            <a:pPr marL="812800" marR="0" lvl="0" indent="-627063" algn="just" defTabSz="914400" rtl="0" eaLnBrk="1" fontAlgn="auto" latinLnBrk="0" hangingPunct="1">
              <a:spcAft>
                <a:spcPts val="120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EU Digital Covid Certificate is not required for the outdoor consumption of food and beverage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12800" marR="0" lvl="0" indent="-627063" algn="just" defTabSz="914400" rtl="0" eaLnBrk="1" fontAlgn="auto" latinLnBrk="0" hangingPunct="1">
              <a:spcAft>
                <a:spcPts val="120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indoor tables, the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distance of 1 meter must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 maintained with customers of other tables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B1C7F63D-8FE8-42B2-8485-0FF386FF021F}"/>
              </a:ext>
            </a:extLst>
          </p:cNvPr>
          <p:cNvSpPr txBox="1"/>
          <p:nvPr/>
        </p:nvSpPr>
        <p:spPr>
          <a:xfrm>
            <a:off x="2578621" y="8365112"/>
            <a:ext cx="64891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the exception of children under the age of 12 </a:t>
            </a: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143F77"/>
              </a:solidFill>
              <a:effectLst/>
              <a:uLnTx/>
              <a:uFillTx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6" name="Connettore diritto 45">
            <a:extLst>
              <a:ext uri="{FF2B5EF4-FFF2-40B4-BE49-F238E27FC236}">
                <a16:creationId xmlns:a16="http://schemas.microsoft.com/office/drawing/2014/main" id="{7D04624B-B2D8-4B25-BAA7-3794EA69A2E9}"/>
              </a:ext>
            </a:extLst>
          </p:cNvPr>
          <p:cNvCxnSpPr>
            <a:cxnSpLocks/>
          </p:cNvCxnSpPr>
          <p:nvPr/>
        </p:nvCxnSpPr>
        <p:spPr>
          <a:xfrm>
            <a:off x="2692206" y="8365112"/>
            <a:ext cx="1461011" cy="0"/>
          </a:xfrm>
          <a:prstGeom prst="line">
            <a:avLst/>
          </a:prstGeom>
          <a:ln w="28575">
            <a:solidFill>
              <a:srgbClr val="143F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32FA614B-05F7-4D30-9442-6093592D7E1A}"/>
              </a:ext>
            </a:extLst>
          </p:cNvPr>
          <p:cNvSpPr txBox="1"/>
          <p:nvPr/>
        </p:nvSpPr>
        <p:spPr>
          <a:xfrm>
            <a:off x="10258776" y="8818133"/>
            <a:ext cx="6172200" cy="73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D.L. n. 52/2021, convertito, con modificazioni, dalla L. n. 87/2021 e successive modificazioni e linee guida per la ripresa delle attività economiche e sociali approvate con Ordinanza del Ministero della Salute del 1° aprile 2022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09FFD781-5D16-43B3-867E-0EDAF5F84547}"/>
              </a:ext>
            </a:extLst>
          </p:cNvPr>
          <p:cNvGrpSpPr/>
          <p:nvPr/>
        </p:nvGrpSpPr>
        <p:grpSpPr>
          <a:xfrm>
            <a:off x="11658600" y="950309"/>
            <a:ext cx="1880111" cy="1752600"/>
            <a:chOff x="12322723" y="946845"/>
            <a:chExt cx="1880111" cy="1752600"/>
          </a:xfrm>
        </p:grpSpPr>
        <p:sp>
          <p:nvSpPr>
            <p:cNvPr id="30" name="Ovale 29">
              <a:extLst>
                <a:ext uri="{FF2B5EF4-FFF2-40B4-BE49-F238E27FC236}">
                  <a16:creationId xmlns:a16="http://schemas.microsoft.com/office/drawing/2014/main" id="{71A0EE7B-E79C-46A3-96A9-65B27AAF9801}"/>
                </a:ext>
              </a:extLst>
            </p:cNvPr>
            <p:cNvSpPr/>
            <p:nvPr/>
          </p:nvSpPr>
          <p:spPr>
            <a:xfrm>
              <a:off x="12322723" y="946845"/>
              <a:ext cx="1880111" cy="1752600"/>
            </a:xfrm>
            <a:prstGeom prst="ellipse">
              <a:avLst/>
            </a:prstGeom>
            <a:noFill/>
            <a:ln w="69850">
              <a:solidFill>
                <a:srgbClr val="143F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2" name="Connettore diritto 31">
              <a:extLst>
                <a:ext uri="{FF2B5EF4-FFF2-40B4-BE49-F238E27FC236}">
                  <a16:creationId xmlns:a16="http://schemas.microsoft.com/office/drawing/2014/main" id="{BB64D35A-D224-44A1-B0B7-90C2AB04AFB9}"/>
                </a:ext>
              </a:extLst>
            </p:cNvPr>
            <p:cNvCxnSpPr>
              <a:cxnSpLocks/>
            </p:cNvCxnSpPr>
            <p:nvPr/>
          </p:nvCxnSpPr>
          <p:spPr>
            <a:xfrm>
              <a:off x="12551323" y="2242245"/>
              <a:ext cx="1461011" cy="0"/>
            </a:xfrm>
            <a:prstGeom prst="line">
              <a:avLst/>
            </a:prstGeom>
            <a:ln w="28575">
              <a:solidFill>
                <a:srgbClr val="143F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CasellaDiTesto 47">
              <a:extLst>
                <a:ext uri="{FF2B5EF4-FFF2-40B4-BE49-F238E27FC236}">
                  <a16:creationId xmlns:a16="http://schemas.microsoft.com/office/drawing/2014/main" id="{3EE96A62-3931-4E99-97E0-4A6A7D86E594}"/>
                </a:ext>
              </a:extLst>
            </p:cNvPr>
            <p:cNvSpPr txBox="1"/>
            <p:nvPr/>
          </p:nvSpPr>
          <p:spPr>
            <a:xfrm>
              <a:off x="12740715" y="2200472"/>
              <a:ext cx="1082226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000" b="0" i="0" u="none" strike="noStrike" kern="1200" cap="small" spc="0" normalizeH="0" baseline="0" noProof="0" dirty="0">
                  <a:ln>
                    <a:noFill/>
                  </a:ln>
                  <a:solidFill>
                    <a:srgbClr val="143F77"/>
                  </a:solidFill>
                  <a:effectLst/>
                  <a:uLnTx/>
                  <a:uFillTx/>
                  <a:latin typeface="Teko Bold" panose="020B0604020202020204" charset="0"/>
                  <a:ea typeface="Calibri" panose="020F0502020204030204" pitchFamily="34" charset="0"/>
                  <a:cs typeface="Teko Bold" panose="020B0604020202020204" charset="0"/>
                </a:rPr>
                <a:t>PEOPLE</a:t>
              </a:r>
            </a:p>
          </p:txBody>
        </p:sp>
      </p:grpSp>
      <p:sp>
        <p:nvSpPr>
          <p:cNvPr id="2" name="Triangolo rettangolo 1">
            <a:extLst>
              <a:ext uri="{FF2B5EF4-FFF2-40B4-BE49-F238E27FC236}">
                <a16:creationId xmlns:a16="http://schemas.microsoft.com/office/drawing/2014/main" id="{A0F41A09-8CCA-4E76-82DF-7DCB190B0D8A}"/>
              </a:ext>
            </a:extLst>
          </p:cNvPr>
          <p:cNvSpPr/>
          <p:nvPr/>
        </p:nvSpPr>
        <p:spPr>
          <a:xfrm flipH="1" flipV="1">
            <a:off x="0" y="-8921"/>
            <a:ext cx="18288000" cy="1253627"/>
          </a:xfrm>
          <a:prstGeom prst="rtTriangle">
            <a:avLst/>
          </a:prstGeom>
          <a:solidFill>
            <a:srgbClr val="143F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riangolo rettangolo 17">
            <a:extLst>
              <a:ext uri="{FF2B5EF4-FFF2-40B4-BE49-F238E27FC236}">
                <a16:creationId xmlns:a16="http://schemas.microsoft.com/office/drawing/2014/main" id="{DAD75B48-7299-4E90-A130-87FE94D61BC0}"/>
              </a:ext>
            </a:extLst>
          </p:cNvPr>
          <p:cNvSpPr/>
          <p:nvPr/>
        </p:nvSpPr>
        <p:spPr>
          <a:xfrm>
            <a:off x="0" y="9061041"/>
            <a:ext cx="18395791" cy="1225959"/>
          </a:xfrm>
          <a:prstGeom prst="rtTriangle">
            <a:avLst/>
          </a:prstGeom>
          <a:solidFill>
            <a:srgbClr val="143F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8B3FF0AA-C5FD-4011-9C46-A5A7872EF876}"/>
              </a:ext>
            </a:extLst>
          </p:cNvPr>
          <p:cNvGrpSpPr/>
          <p:nvPr/>
        </p:nvGrpSpPr>
        <p:grpSpPr>
          <a:xfrm>
            <a:off x="1955533" y="3184553"/>
            <a:ext cx="736673" cy="736673"/>
            <a:chOff x="381000" y="3511174"/>
            <a:chExt cx="736673" cy="736673"/>
          </a:xfrm>
        </p:grpSpPr>
        <p:sp>
          <p:nvSpPr>
            <p:cNvPr id="21" name="Figura a mano libera: Forma 27">
              <a:extLst>
                <a:ext uri="{FF2B5EF4-FFF2-40B4-BE49-F238E27FC236}">
                  <a16:creationId xmlns:a16="http://schemas.microsoft.com/office/drawing/2014/main" id="{517F4C66-B67F-42AA-B2E3-1157E11A3F9A}"/>
                </a:ext>
              </a:extLst>
            </p:cNvPr>
            <p:cNvSpPr/>
            <p:nvPr/>
          </p:nvSpPr>
          <p:spPr>
            <a:xfrm>
              <a:off x="381000" y="3511174"/>
              <a:ext cx="736673" cy="736673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DA1D5C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Figura a mano libera: Forma 27">
              <a:extLst>
                <a:ext uri="{FF2B5EF4-FFF2-40B4-BE49-F238E27FC236}">
                  <a16:creationId xmlns:a16="http://schemas.microsoft.com/office/drawing/2014/main" id="{9B318E4F-7BD7-41EE-8DC0-C868CCCFD239}"/>
                </a:ext>
              </a:extLst>
            </p:cNvPr>
            <p:cNvSpPr/>
            <p:nvPr/>
          </p:nvSpPr>
          <p:spPr>
            <a:xfrm>
              <a:off x="659336" y="3790829"/>
              <a:ext cx="180000" cy="180000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206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4" name="Gruppo 23">
            <a:extLst>
              <a:ext uri="{FF2B5EF4-FFF2-40B4-BE49-F238E27FC236}">
                <a16:creationId xmlns:a16="http://schemas.microsoft.com/office/drawing/2014/main" id="{D2E3314A-CBB8-4D1B-A9FE-49F2BCDA656C}"/>
              </a:ext>
            </a:extLst>
          </p:cNvPr>
          <p:cNvGrpSpPr/>
          <p:nvPr/>
        </p:nvGrpSpPr>
        <p:grpSpPr>
          <a:xfrm>
            <a:off x="1955533" y="4213007"/>
            <a:ext cx="736673" cy="736673"/>
            <a:chOff x="381000" y="3511174"/>
            <a:chExt cx="736673" cy="736673"/>
          </a:xfrm>
        </p:grpSpPr>
        <p:sp>
          <p:nvSpPr>
            <p:cNvPr id="25" name="Figura a mano libera: Forma 27">
              <a:extLst>
                <a:ext uri="{FF2B5EF4-FFF2-40B4-BE49-F238E27FC236}">
                  <a16:creationId xmlns:a16="http://schemas.microsoft.com/office/drawing/2014/main" id="{5377A4FC-A0E9-4937-82F3-D14B6E8E3EEF}"/>
                </a:ext>
              </a:extLst>
            </p:cNvPr>
            <p:cNvSpPr/>
            <p:nvPr/>
          </p:nvSpPr>
          <p:spPr>
            <a:xfrm>
              <a:off x="381000" y="3511174"/>
              <a:ext cx="736673" cy="736673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DA1D5C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Figura a mano libera: Forma 27">
              <a:extLst>
                <a:ext uri="{FF2B5EF4-FFF2-40B4-BE49-F238E27FC236}">
                  <a16:creationId xmlns:a16="http://schemas.microsoft.com/office/drawing/2014/main" id="{FD281569-70C5-4E16-BA17-90BB37751EE3}"/>
                </a:ext>
              </a:extLst>
            </p:cNvPr>
            <p:cNvSpPr/>
            <p:nvPr/>
          </p:nvSpPr>
          <p:spPr>
            <a:xfrm>
              <a:off x="659336" y="3790829"/>
              <a:ext cx="180000" cy="180000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206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9" name="Gruppo 28">
            <a:extLst>
              <a:ext uri="{FF2B5EF4-FFF2-40B4-BE49-F238E27FC236}">
                <a16:creationId xmlns:a16="http://schemas.microsoft.com/office/drawing/2014/main" id="{4E6D9E3C-0A63-4B7B-829C-10AB6A85E132}"/>
              </a:ext>
            </a:extLst>
          </p:cNvPr>
          <p:cNvGrpSpPr/>
          <p:nvPr/>
        </p:nvGrpSpPr>
        <p:grpSpPr>
          <a:xfrm>
            <a:off x="1955533" y="5707127"/>
            <a:ext cx="736673" cy="736673"/>
            <a:chOff x="381000" y="3511174"/>
            <a:chExt cx="736673" cy="736673"/>
          </a:xfrm>
        </p:grpSpPr>
        <p:sp>
          <p:nvSpPr>
            <p:cNvPr id="31" name="Figura a mano libera: Forma 27">
              <a:extLst>
                <a:ext uri="{FF2B5EF4-FFF2-40B4-BE49-F238E27FC236}">
                  <a16:creationId xmlns:a16="http://schemas.microsoft.com/office/drawing/2014/main" id="{D2678EA3-1291-41F3-85D1-FC6DF6B8D92B}"/>
                </a:ext>
              </a:extLst>
            </p:cNvPr>
            <p:cNvSpPr/>
            <p:nvPr/>
          </p:nvSpPr>
          <p:spPr>
            <a:xfrm>
              <a:off x="381000" y="3511174"/>
              <a:ext cx="736673" cy="736673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DA1D5C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Figura a mano libera: Forma 27">
              <a:extLst>
                <a:ext uri="{FF2B5EF4-FFF2-40B4-BE49-F238E27FC236}">
                  <a16:creationId xmlns:a16="http://schemas.microsoft.com/office/drawing/2014/main" id="{F34A5341-97A7-4A7F-8F0F-5D1586CB85EC}"/>
                </a:ext>
              </a:extLst>
            </p:cNvPr>
            <p:cNvSpPr/>
            <p:nvPr/>
          </p:nvSpPr>
          <p:spPr>
            <a:xfrm>
              <a:off x="659336" y="3790829"/>
              <a:ext cx="180000" cy="180000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206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4" name="Gruppo 33">
            <a:extLst>
              <a:ext uri="{FF2B5EF4-FFF2-40B4-BE49-F238E27FC236}">
                <a16:creationId xmlns:a16="http://schemas.microsoft.com/office/drawing/2014/main" id="{15584714-0232-4C19-8781-35057FEE0859}"/>
              </a:ext>
            </a:extLst>
          </p:cNvPr>
          <p:cNvGrpSpPr/>
          <p:nvPr/>
        </p:nvGrpSpPr>
        <p:grpSpPr>
          <a:xfrm>
            <a:off x="1955533" y="6800886"/>
            <a:ext cx="736673" cy="736673"/>
            <a:chOff x="381000" y="3511174"/>
            <a:chExt cx="736673" cy="736673"/>
          </a:xfrm>
        </p:grpSpPr>
        <p:sp>
          <p:nvSpPr>
            <p:cNvPr id="35" name="Figura a mano libera: Forma 27">
              <a:extLst>
                <a:ext uri="{FF2B5EF4-FFF2-40B4-BE49-F238E27FC236}">
                  <a16:creationId xmlns:a16="http://schemas.microsoft.com/office/drawing/2014/main" id="{F129DCB5-4B55-4B62-ABE0-74558ED7933D}"/>
                </a:ext>
              </a:extLst>
            </p:cNvPr>
            <p:cNvSpPr/>
            <p:nvPr/>
          </p:nvSpPr>
          <p:spPr>
            <a:xfrm>
              <a:off x="381000" y="3511174"/>
              <a:ext cx="736673" cy="736673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DA1D5C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Figura a mano libera: Forma 27">
              <a:extLst>
                <a:ext uri="{FF2B5EF4-FFF2-40B4-BE49-F238E27FC236}">
                  <a16:creationId xmlns:a16="http://schemas.microsoft.com/office/drawing/2014/main" id="{C0FE2DD9-3E25-4332-A6F2-CBEEE08A0F62}"/>
                </a:ext>
              </a:extLst>
            </p:cNvPr>
            <p:cNvSpPr/>
            <p:nvPr/>
          </p:nvSpPr>
          <p:spPr>
            <a:xfrm>
              <a:off x="659336" y="3790829"/>
              <a:ext cx="180000" cy="180000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206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310</Words>
  <Application>Microsoft Office PowerPoint</Application>
  <PresentationFormat>Personalizzato</PresentationFormat>
  <Paragraphs>19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8" baseType="lpstr">
      <vt:lpstr>Arial Black</vt:lpstr>
      <vt:lpstr>Symbol</vt:lpstr>
      <vt:lpstr>Arial</vt:lpstr>
      <vt:lpstr>Teko Bold</vt:lpstr>
      <vt:lpstr>Calibri</vt:lpstr>
      <vt:lpstr>Office Theme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Rosso e Nero Blocchi Diagonali Elevatore Presentazione Aziendale</dc:title>
  <dc:creator>Gianluca Giordano</dc:creator>
  <cp:lastModifiedBy>Marco Morandotti</cp:lastModifiedBy>
  <cp:revision>21</cp:revision>
  <dcterms:created xsi:type="dcterms:W3CDTF">2006-08-16T00:00:00Z</dcterms:created>
  <dcterms:modified xsi:type="dcterms:W3CDTF">2022-04-05T14:34:03Z</dcterms:modified>
  <dc:identifier>DAE8ngu5984</dc:identifier>
</cp:coreProperties>
</file>