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9" r:id="rId2"/>
    <p:sldId id="260" r:id="rId3"/>
  </p:sldIdLst>
  <p:sldSz cx="18288000" cy="10287000"/>
  <p:notesSz cx="6858000" cy="9144000"/>
  <p:embeddedFontLst>
    <p:embeddedFont>
      <p:font typeface="Arial Black" panose="020B0A04020102020204" pitchFamily="34" charset="0"/>
      <p:bold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Teko Bold" panose="020B0604020202020204" charset="0"/>
      <p:regular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143F77"/>
    <a:srgbClr val="00B050"/>
    <a:srgbClr val="00B0F0"/>
    <a:srgbClr val="FF0000"/>
    <a:srgbClr val="DA1D5C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0" d="100"/>
          <a:sy n="70" d="100"/>
        </p:scale>
        <p:origin x="69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magine 26">
            <a:extLst>
              <a:ext uri="{FF2B5EF4-FFF2-40B4-BE49-F238E27FC236}">
                <a16:creationId xmlns:a16="http://schemas.microsoft.com/office/drawing/2014/main" id="{0F780332-1858-4112-83E9-77BE9C8D82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4954" y="8888850"/>
            <a:ext cx="1189004" cy="1217916"/>
          </a:xfrm>
          <a:prstGeom prst="rect">
            <a:avLst/>
          </a:prstGeom>
        </p:spPr>
      </p:pic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750E4899-773F-4E12-8A9A-D2690928D9C4}"/>
              </a:ext>
            </a:extLst>
          </p:cNvPr>
          <p:cNvSpPr txBox="1"/>
          <p:nvPr/>
        </p:nvSpPr>
        <p:spPr>
          <a:xfrm>
            <a:off x="1818659" y="934539"/>
            <a:ext cx="10772837" cy="2003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5400" dirty="0">
                <a:solidFill>
                  <a:srgbClr val="143F77"/>
                </a:solidFill>
                <a:effectLst/>
                <a:latin typeface="Teko Bold" panose="020B0604020202020204" charset="0"/>
                <a:ea typeface="Calibri" panose="020F0502020204030204" pitchFamily="34" charset="0"/>
                <a:cs typeface="Teko Bold" panose="020B0604020202020204" charset="0"/>
              </a:rPr>
              <a:t>IN QUESTO LOCALE SONO AMMESSE CONTEMPORANEAMENTE MASSIMO 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B1C7F63D-8FE8-42B2-8485-0FF386FF021F}"/>
              </a:ext>
            </a:extLst>
          </p:cNvPr>
          <p:cNvSpPr txBox="1"/>
          <p:nvPr/>
        </p:nvSpPr>
        <p:spPr>
          <a:xfrm>
            <a:off x="2579327" y="8412597"/>
            <a:ext cx="47377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rgbClr val="143F7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it-IT" sz="1400" dirty="0">
                <a:solidFill>
                  <a:srgbClr val="143F77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 eccezione dei minori di 12 anni</a:t>
            </a:r>
          </a:p>
        </p:txBody>
      </p:sp>
      <p:cxnSp>
        <p:nvCxnSpPr>
          <p:cNvPr id="46" name="Connettore diritto 45">
            <a:extLst>
              <a:ext uri="{FF2B5EF4-FFF2-40B4-BE49-F238E27FC236}">
                <a16:creationId xmlns:a16="http://schemas.microsoft.com/office/drawing/2014/main" id="{7D04624B-B2D8-4B25-BAA7-3794EA69A2E9}"/>
              </a:ext>
            </a:extLst>
          </p:cNvPr>
          <p:cNvCxnSpPr>
            <a:cxnSpLocks/>
          </p:cNvCxnSpPr>
          <p:nvPr/>
        </p:nvCxnSpPr>
        <p:spPr>
          <a:xfrm>
            <a:off x="2743200" y="8343900"/>
            <a:ext cx="1461011" cy="0"/>
          </a:xfrm>
          <a:prstGeom prst="line">
            <a:avLst/>
          </a:prstGeom>
          <a:ln w="28575">
            <a:solidFill>
              <a:srgbClr val="143F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uppo 2">
            <a:extLst>
              <a:ext uri="{FF2B5EF4-FFF2-40B4-BE49-F238E27FC236}">
                <a16:creationId xmlns:a16="http://schemas.microsoft.com/office/drawing/2014/main" id="{1401446F-B7B2-4FCA-8638-0C5524250DEE}"/>
              </a:ext>
            </a:extLst>
          </p:cNvPr>
          <p:cNvGrpSpPr/>
          <p:nvPr/>
        </p:nvGrpSpPr>
        <p:grpSpPr>
          <a:xfrm>
            <a:off x="11201400" y="1060051"/>
            <a:ext cx="1880111" cy="1752600"/>
            <a:chOff x="12268200" y="928176"/>
            <a:chExt cx="1880111" cy="1752600"/>
          </a:xfrm>
        </p:grpSpPr>
        <p:sp>
          <p:nvSpPr>
            <p:cNvPr id="30" name="Ovale 29">
              <a:extLst>
                <a:ext uri="{FF2B5EF4-FFF2-40B4-BE49-F238E27FC236}">
                  <a16:creationId xmlns:a16="http://schemas.microsoft.com/office/drawing/2014/main" id="{71A0EE7B-E79C-46A3-96A9-65B27AAF9801}"/>
                </a:ext>
              </a:extLst>
            </p:cNvPr>
            <p:cNvSpPr/>
            <p:nvPr/>
          </p:nvSpPr>
          <p:spPr>
            <a:xfrm>
              <a:off x="12268200" y="928176"/>
              <a:ext cx="1880111" cy="1752600"/>
            </a:xfrm>
            <a:prstGeom prst="ellipse">
              <a:avLst/>
            </a:prstGeom>
            <a:noFill/>
            <a:ln w="698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00B050"/>
                </a:solidFill>
              </a:endParaRPr>
            </a:p>
          </p:txBody>
        </p:sp>
        <p:cxnSp>
          <p:nvCxnSpPr>
            <p:cNvPr id="32" name="Connettore diritto 31">
              <a:extLst>
                <a:ext uri="{FF2B5EF4-FFF2-40B4-BE49-F238E27FC236}">
                  <a16:creationId xmlns:a16="http://schemas.microsoft.com/office/drawing/2014/main" id="{BB64D35A-D224-44A1-B0B7-90C2AB04AFB9}"/>
                </a:ext>
              </a:extLst>
            </p:cNvPr>
            <p:cNvCxnSpPr>
              <a:cxnSpLocks/>
            </p:cNvCxnSpPr>
            <p:nvPr/>
          </p:nvCxnSpPr>
          <p:spPr>
            <a:xfrm>
              <a:off x="12496800" y="2223576"/>
              <a:ext cx="1461011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9FBF554A-5CA9-409F-996C-75C44E2932E7}"/>
                </a:ext>
              </a:extLst>
            </p:cNvPr>
            <p:cNvSpPr txBox="1"/>
            <p:nvPr/>
          </p:nvSpPr>
          <p:spPr>
            <a:xfrm>
              <a:off x="12686192" y="2181803"/>
              <a:ext cx="1082226" cy="4462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it-IT" sz="2000" cap="small" dirty="0">
                  <a:solidFill>
                    <a:srgbClr val="00B050"/>
                  </a:solidFill>
                  <a:effectLst/>
                  <a:latin typeface="Teko Bold" panose="020B0604020202020204" charset="0"/>
                  <a:ea typeface="Calibri" panose="020F0502020204030204" pitchFamily="34" charset="0"/>
                  <a:cs typeface="Teko Bold" panose="020B0604020202020204" charset="0"/>
                </a:rPr>
                <a:t>persone</a:t>
              </a:r>
            </a:p>
          </p:txBody>
        </p:sp>
      </p:grpSp>
      <p:pic>
        <p:nvPicPr>
          <p:cNvPr id="17" name="Picture 2" descr="GiocoNews - Decreto Sostegni, le proposte di Egp">
            <a:extLst>
              <a:ext uri="{FF2B5EF4-FFF2-40B4-BE49-F238E27FC236}">
                <a16:creationId xmlns:a16="http://schemas.microsoft.com/office/drawing/2014/main" id="{C1A3A21D-80F6-4DCE-8AF0-43BED6F5F0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0" t="27311" r="53276" b="17948"/>
          <a:stretch/>
        </p:blipFill>
        <p:spPr bwMode="auto">
          <a:xfrm>
            <a:off x="15773400" y="9276291"/>
            <a:ext cx="931193" cy="560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e 1">
            <a:extLst>
              <a:ext uri="{FF2B5EF4-FFF2-40B4-BE49-F238E27FC236}">
                <a16:creationId xmlns:a16="http://schemas.microsoft.com/office/drawing/2014/main" id="{7C3D5F15-AEF9-45E3-B604-83F080FE85AE}"/>
              </a:ext>
            </a:extLst>
          </p:cNvPr>
          <p:cNvSpPr/>
          <p:nvPr/>
        </p:nvSpPr>
        <p:spPr>
          <a:xfrm>
            <a:off x="15749766" y="9029501"/>
            <a:ext cx="931471" cy="936614"/>
          </a:xfrm>
          <a:prstGeom prst="ellipse">
            <a:avLst/>
          </a:prstGeom>
          <a:noFill/>
          <a:ln w="9525">
            <a:solidFill>
              <a:srgbClr val="143F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>
            <a:extLst>
              <a:ext uri="{FF2B5EF4-FFF2-40B4-BE49-F238E27FC236}">
                <a16:creationId xmlns:a16="http://schemas.microsoft.com/office/drawing/2014/main" id="{A0E6217F-6955-4BEC-9F64-A6AE7003FBE6}"/>
              </a:ext>
            </a:extLst>
          </p:cNvPr>
          <p:cNvSpPr/>
          <p:nvPr/>
        </p:nvSpPr>
        <p:spPr>
          <a:xfrm>
            <a:off x="15621000" y="8888850"/>
            <a:ext cx="1189005" cy="1217916"/>
          </a:xfrm>
          <a:prstGeom prst="ellipse">
            <a:avLst/>
          </a:prstGeom>
          <a:noFill/>
          <a:ln w="9525">
            <a:solidFill>
              <a:srgbClr val="DA1D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0C1C8ACE-84B1-4DA5-8198-AE49D6F732F7}"/>
              </a:ext>
            </a:extLst>
          </p:cNvPr>
          <p:cNvSpPr txBox="1"/>
          <p:nvPr/>
        </p:nvSpPr>
        <p:spPr>
          <a:xfrm>
            <a:off x="2144322" y="3039286"/>
            <a:ext cx="1423867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spcAft>
                <a:spcPts val="1800"/>
              </a:spcAft>
            </a:pPr>
            <a:r>
              <a:rPr lang="it-IT" sz="3200" i="1" dirty="0">
                <a:solidFill>
                  <a:srgbClr val="00206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CARO CLIENTE</a:t>
            </a:r>
          </a:p>
          <a:p>
            <a:pPr marL="514350" indent="-514350" defTabSz="685800">
              <a:spcAft>
                <a:spcPts val="1800"/>
              </a:spcAft>
              <a:buFont typeface="Symbol" panose="05050102010706020507" pitchFamily="18" charset="2"/>
              <a:buChar char=""/>
            </a:pPr>
            <a:r>
              <a:rPr lang="it-IT" sz="2800" dirty="0">
                <a:solidFill>
                  <a:srgbClr val="00B05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Fino al 30 aprile 2022</a:t>
            </a:r>
            <a:r>
              <a:rPr lang="it-IT" sz="2800" dirty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, per accedere a questo esercizio è obbligatorio, esibire il </a:t>
            </a:r>
            <a:r>
              <a:rPr lang="it-IT" sz="2800" i="1" dirty="0">
                <a:solidFill>
                  <a:srgbClr val="00B05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green pass </a:t>
            </a:r>
            <a:r>
              <a:rPr lang="it-IT" sz="2800" dirty="0">
                <a:solidFill>
                  <a:srgbClr val="00B05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rafforzato</a:t>
            </a:r>
            <a:r>
              <a:rPr lang="it-IT" sz="2800" dirty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*</a:t>
            </a:r>
          </a:p>
          <a:p>
            <a:pPr marL="514350" indent="-514350" defTabSz="685800">
              <a:spcAft>
                <a:spcPts val="1800"/>
              </a:spcAft>
              <a:buFont typeface="Symbol" panose="05050102010706020507" pitchFamily="18" charset="2"/>
              <a:buChar char=""/>
            </a:pPr>
            <a:r>
              <a:rPr lang="it-IT" sz="2800" dirty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Fino al 30 aprile 2022, è necessario indossare una </a:t>
            </a:r>
            <a:r>
              <a:rPr lang="it-IT" sz="2800" dirty="0">
                <a:solidFill>
                  <a:srgbClr val="00B05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mascherina chirurgica </a:t>
            </a:r>
            <a:r>
              <a:rPr lang="it-IT" sz="2800" dirty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o </a:t>
            </a:r>
            <a:r>
              <a:rPr lang="it-IT" sz="2800" dirty="0">
                <a:solidFill>
                  <a:srgbClr val="00B05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FFP2 </a:t>
            </a:r>
            <a:r>
              <a:rPr lang="it-IT" sz="2800" dirty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negli spazi al chiuso</a:t>
            </a:r>
          </a:p>
          <a:p>
            <a:pPr marL="514350" indent="-514350" defTabSz="685800">
              <a:spcAft>
                <a:spcPts val="1800"/>
              </a:spcAft>
              <a:buFont typeface="Symbol" panose="05050102010706020507" pitchFamily="18" charset="2"/>
              <a:buChar char=""/>
            </a:pPr>
            <a:r>
              <a:rPr lang="it-IT" sz="2800" dirty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Occorre procedere alla </a:t>
            </a:r>
            <a:r>
              <a:rPr lang="it-IT" sz="2800" dirty="0">
                <a:solidFill>
                  <a:srgbClr val="00B05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disinfezione delle mani</a:t>
            </a:r>
            <a:r>
              <a:rPr lang="it-IT" sz="2800" dirty="0">
                <a:solidFill>
                  <a:srgbClr val="D80B4F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</a:t>
            </a:r>
            <a:r>
              <a:rPr lang="it-IT" sz="2800" dirty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prima di utilizzare ogni gioco</a:t>
            </a:r>
          </a:p>
          <a:p>
            <a:pPr marL="514350" indent="-514350" defTabSz="685800">
              <a:spcAft>
                <a:spcPts val="1800"/>
              </a:spcAft>
              <a:buFont typeface="Symbol" panose="05050102010706020507" pitchFamily="18" charset="2"/>
              <a:buChar char=""/>
            </a:pPr>
            <a:r>
              <a:rPr lang="it-IT" sz="2800" dirty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È necessario evitare </a:t>
            </a:r>
            <a:r>
              <a:rPr lang="it-IT" sz="2800" dirty="0">
                <a:solidFill>
                  <a:srgbClr val="00B05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code e assembramenti</a:t>
            </a:r>
            <a:r>
              <a:rPr lang="it-IT" sz="2800" dirty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, soprattutto nel momento dell’accesso al locale</a:t>
            </a:r>
            <a:endParaRPr lang="it-IT" sz="2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8546F1C-E6E4-47DA-A390-2C410E94D40F}"/>
              </a:ext>
            </a:extLst>
          </p:cNvPr>
          <p:cNvSpPr txBox="1"/>
          <p:nvPr/>
        </p:nvSpPr>
        <p:spPr>
          <a:xfrm>
            <a:off x="9183036" y="8443375"/>
            <a:ext cx="6172200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D.L. n. 52/2021, convertito, con modificazioni, dalla L. n. 87/2021 e successive modificazioni e linee guida per la ripresa delle attività economiche e sociali approvate con Ordinanza del Ministero della Salute del 1° aprile 2022</a:t>
            </a:r>
          </a:p>
        </p:txBody>
      </p:sp>
      <p:sp>
        <p:nvSpPr>
          <p:cNvPr id="22" name="Triangolo rettangolo 21">
            <a:extLst>
              <a:ext uri="{FF2B5EF4-FFF2-40B4-BE49-F238E27FC236}">
                <a16:creationId xmlns:a16="http://schemas.microsoft.com/office/drawing/2014/main" id="{23E9B210-53DB-4ED8-BE8A-6C51C0EAB349}"/>
              </a:ext>
            </a:extLst>
          </p:cNvPr>
          <p:cNvSpPr/>
          <p:nvPr/>
        </p:nvSpPr>
        <p:spPr>
          <a:xfrm flipH="1" flipV="1">
            <a:off x="0" y="-8921"/>
            <a:ext cx="18288000" cy="1253627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Triangolo rettangolo 22">
            <a:extLst>
              <a:ext uri="{FF2B5EF4-FFF2-40B4-BE49-F238E27FC236}">
                <a16:creationId xmlns:a16="http://schemas.microsoft.com/office/drawing/2014/main" id="{0FCBD51E-8F99-4E8C-A018-663C92BF62A0}"/>
              </a:ext>
            </a:extLst>
          </p:cNvPr>
          <p:cNvSpPr/>
          <p:nvPr/>
        </p:nvSpPr>
        <p:spPr>
          <a:xfrm>
            <a:off x="0" y="9061041"/>
            <a:ext cx="18395791" cy="1225959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EF45FEEC-0681-480D-9520-96C97B9EE19E}"/>
              </a:ext>
            </a:extLst>
          </p:cNvPr>
          <p:cNvGrpSpPr/>
          <p:nvPr/>
        </p:nvGrpSpPr>
        <p:grpSpPr>
          <a:xfrm>
            <a:off x="1818176" y="3619500"/>
            <a:ext cx="736673" cy="736673"/>
            <a:chOff x="1818176" y="3619500"/>
            <a:chExt cx="736673" cy="736673"/>
          </a:xfrm>
        </p:grpSpPr>
        <p:sp>
          <p:nvSpPr>
            <p:cNvPr id="41" name="Figura a mano libera: Forma 27">
              <a:extLst>
                <a:ext uri="{FF2B5EF4-FFF2-40B4-BE49-F238E27FC236}">
                  <a16:creationId xmlns:a16="http://schemas.microsoft.com/office/drawing/2014/main" id="{6DCC0D00-07F3-406F-B20E-233FDEC08F38}"/>
                </a:ext>
              </a:extLst>
            </p:cNvPr>
            <p:cNvSpPr/>
            <p:nvPr/>
          </p:nvSpPr>
          <p:spPr>
            <a:xfrm>
              <a:off x="1818176" y="3619500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B05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  <p:sp>
          <p:nvSpPr>
            <p:cNvPr id="26" name="Figura a mano libera: Forma 27">
              <a:extLst>
                <a:ext uri="{FF2B5EF4-FFF2-40B4-BE49-F238E27FC236}">
                  <a16:creationId xmlns:a16="http://schemas.microsoft.com/office/drawing/2014/main" id="{EAE6A6B4-B50C-47DE-9718-9B1DA4F5AB93}"/>
                </a:ext>
              </a:extLst>
            </p:cNvPr>
            <p:cNvSpPr/>
            <p:nvPr/>
          </p:nvSpPr>
          <p:spPr>
            <a:xfrm>
              <a:off x="2096512" y="3899155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</p:grp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3EE66BA4-FCF0-44F5-9E12-A764DCB8C145}"/>
              </a:ext>
            </a:extLst>
          </p:cNvPr>
          <p:cNvGrpSpPr/>
          <p:nvPr/>
        </p:nvGrpSpPr>
        <p:grpSpPr>
          <a:xfrm>
            <a:off x="1818175" y="4742114"/>
            <a:ext cx="736673" cy="736673"/>
            <a:chOff x="1818176" y="3619500"/>
            <a:chExt cx="736673" cy="736673"/>
          </a:xfrm>
        </p:grpSpPr>
        <p:sp>
          <p:nvSpPr>
            <p:cNvPr id="31" name="Figura a mano libera: Forma 27">
              <a:extLst>
                <a:ext uri="{FF2B5EF4-FFF2-40B4-BE49-F238E27FC236}">
                  <a16:creationId xmlns:a16="http://schemas.microsoft.com/office/drawing/2014/main" id="{3223259A-1A24-4D81-8BEF-C64458E147F2}"/>
                </a:ext>
              </a:extLst>
            </p:cNvPr>
            <p:cNvSpPr/>
            <p:nvPr/>
          </p:nvSpPr>
          <p:spPr>
            <a:xfrm>
              <a:off x="1818176" y="3619500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B05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  <p:sp>
          <p:nvSpPr>
            <p:cNvPr id="33" name="Figura a mano libera: Forma 27">
              <a:extLst>
                <a:ext uri="{FF2B5EF4-FFF2-40B4-BE49-F238E27FC236}">
                  <a16:creationId xmlns:a16="http://schemas.microsoft.com/office/drawing/2014/main" id="{AC3D3A0D-B751-4CBF-B2A8-DD2B7E6E9BEE}"/>
                </a:ext>
              </a:extLst>
            </p:cNvPr>
            <p:cNvSpPr/>
            <p:nvPr/>
          </p:nvSpPr>
          <p:spPr>
            <a:xfrm>
              <a:off x="2096512" y="3899155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</p:grpSp>
      <p:grpSp>
        <p:nvGrpSpPr>
          <p:cNvPr id="34" name="Gruppo 33">
            <a:extLst>
              <a:ext uri="{FF2B5EF4-FFF2-40B4-BE49-F238E27FC236}">
                <a16:creationId xmlns:a16="http://schemas.microsoft.com/office/drawing/2014/main" id="{FE8366F2-1778-4EE7-BD31-C540A3DD9EE1}"/>
              </a:ext>
            </a:extLst>
          </p:cNvPr>
          <p:cNvGrpSpPr/>
          <p:nvPr/>
        </p:nvGrpSpPr>
        <p:grpSpPr>
          <a:xfrm>
            <a:off x="1797636" y="5908408"/>
            <a:ext cx="736673" cy="736673"/>
            <a:chOff x="1818176" y="3619500"/>
            <a:chExt cx="736673" cy="736673"/>
          </a:xfrm>
        </p:grpSpPr>
        <p:sp>
          <p:nvSpPr>
            <p:cNvPr id="35" name="Figura a mano libera: Forma 27">
              <a:extLst>
                <a:ext uri="{FF2B5EF4-FFF2-40B4-BE49-F238E27FC236}">
                  <a16:creationId xmlns:a16="http://schemas.microsoft.com/office/drawing/2014/main" id="{C3459422-B265-4B5F-9A84-2E2F08F1EA1E}"/>
                </a:ext>
              </a:extLst>
            </p:cNvPr>
            <p:cNvSpPr/>
            <p:nvPr/>
          </p:nvSpPr>
          <p:spPr>
            <a:xfrm>
              <a:off x="1818176" y="3619500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B05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  <p:sp>
          <p:nvSpPr>
            <p:cNvPr id="36" name="Figura a mano libera: Forma 27">
              <a:extLst>
                <a:ext uri="{FF2B5EF4-FFF2-40B4-BE49-F238E27FC236}">
                  <a16:creationId xmlns:a16="http://schemas.microsoft.com/office/drawing/2014/main" id="{A367716E-FB98-4582-9F2D-FC2D24F6A977}"/>
                </a:ext>
              </a:extLst>
            </p:cNvPr>
            <p:cNvSpPr/>
            <p:nvPr/>
          </p:nvSpPr>
          <p:spPr>
            <a:xfrm>
              <a:off x="2096512" y="3899155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</p:grpSp>
      <p:grpSp>
        <p:nvGrpSpPr>
          <p:cNvPr id="37" name="Gruppo 36">
            <a:extLst>
              <a:ext uri="{FF2B5EF4-FFF2-40B4-BE49-F238E27FC236}">
                <a16:creationId xmlns:a16="http://schemas.microsoft.com/office/drawing/2014/main" id="{C0364806-6953-4699-A2F3-4001711DBF5B}"/>
              </a:ext>
            </a:extLst>
          </p:cNvPr>
          <p:cNvGrpSpPr/>
          <p:nvPr/>
        </p:nvGrpSpPr>
        <p:grpSpPr>
          <a:xfrm>
            <a:off x="1818174" y="6951448"/>
            <a:ext cx="736673" cy="736673"/>
            <a:chOff x="1818176" y="3619500"/>
            <a:chExt cx="736673" cy="736673"/>
          </a:xfrm>
        </p:grpSpPr>
        <p:sp>
          <p:nvSpPr>
            <p:cNvPr id="38" name="Figura a mano libera: Forma 27">
              <a:extLst>
                <a:ext uri="{FF2B5EF4-FFF2-40B4-BE49-F238E27FC236}">
                  <a16:creationId xmlns:a16="http://schemas.microsoft.com/office/drawing/2014/main" id="{8112EC33-A014-4621-90AF-8B601CAFA7EE}"/>
                </a:ext>
              </a:extLst>
            </p:cNvPr>
            <p:cNvSpPr/>
            <p:nvPr/>
          </p:nvSpPr>
          <p:spPr>
            <a:xfrm>
              <a:off x="1818176" y="3619500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B05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  <p:sp>
          <p:nvSpPr>
            <p:cNvPr id="39" name="Figura a mano libera: Forma 27">
              <a:extLst>
                <a:ext uri="{FF2B5EF4-FFF2-40B4-BE49-F238E27FC236}">
                  <a16:creationId xmlns:a16="http://schemas.microsoft.com/office/drawing/2014/main" id="{7C5F8D5C-514A-4973-B80C-E85FAD5B2FC0}"/>
                </a:ext>
              </a:extLst>
            </p:cNvPr>
            <p:cNvSpPr/>
            <p:nvPr/>
          </p:nvSpPr>
          <p:spPr>
            <a:xfrm>
              <a:off x="2096512" y="3899155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963762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magine 26">
            <a:extLst>
              <a:ext uri="{FF2B5EF4-FFF2-40B4-BE49-F238E27FC236}">
                <a16:creationId xmlns:a16="http://schemas.microsoft.com/office/drawing/2014/main" id="{0F780332-1858-4112-83E9-77BE9C8D82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4954" y="8888850"/>
            <a:ext cx="1189004" cy="1217916"/>
          </a:xfrm>
          <a:prstGeom prst="rect">
            <a:avLst/>
          </a:prstGeom>
        </p:spPr>
      </p:pic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750E4899-773F-4E12-8A9A-D2690928D9C4}"/>
              </a:ext>
            </a:extLst>
          </p:cNvPr>
          <p:cNvSpPr txBox="1"/>
          <p:nvPr/>
        </p:nvSpPr>
        <p:spPr>
          <a:xfrm>
            <a:off x="1818659" y="934539"/>
            <a:ext cx="10772837" cy="2131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Teko Bold" panose="020B0604020202020204" charset="0"/>
                <a:ea typeface="Calibri" panose="020F0502020204030204" pitchFamily="34" charset="0"/>
                <a:cs typeface="Teko Bold" panose="020B0604020202020204" charset="0"/>
              </a:rPr>
              <a:t>IN THIS PREMISES ARE ALLOWED 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Teko Bold" panose="020B0604020202020204" charset="0"/>
                <a:ea typeface="Calibri" panose="020F0502020204030204" pitchFamily="34" charset="0"/>
                <a:cs typeface="Teko Bold" panose="020B0604020202020204" charset="0"/>
              </a:rPr>
              <a:t>SIMULTANEOUSLY MAXIMUM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B1C7F63D-8FE8-42B2-8485-0FF386FF021F}"/>
              </a:ext>
            </a:extLst>
          </p:cNvPr>
          <p:cNvSpPr txBox="1"/>
          <p:nvPr/>
        </p:nvSpPr>
        <p:spPr>
          <a:xfrm>
            <a:off x="2579327" y="8412597"/>
            <a:ext cx="5345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With the exception of children under the age of 12 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rgbClr val="143F77"/>
              </a:solidFill>
              <a:effectLst/>
              <a:uLnTx/>
              <a:uFillTx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6" name="Connettore diritto 45">
            <a:extLst>
              <a:ext uri="{FF2B5EF4-FFF2-40B4-BE49-F238E27FC236}">
                <a16:creationId xmlns:a16="http://schemas.microsoft.com/office/drawing/2014/main" id="{7D04624B-B2D8-4B25-BAA7-3794EA69A2E9}"/>
              </a:ext>
            </a:extLst>
          </p:cNvPr>
          <p:cNvCxnSpPr>
            <a:cxnSpLocks/>
          </p:cNvCxnSpPr>
          <p:nvPr/>
        </p:nvCxnSpPr>
        <p:spPr>
          <a:xfrm>
            <a:off x="2743200" y="8343900"/>
            <a:ext cx="1461011" cy="0"/>
          </a:xfrm>
          <a:prstGeom prst="line">
            <a:avLst/>
          </a:prstGeom>
          <a:ln w="28575">
            <a:solidFill>
              <a:srgbClr val="143F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uppo 2">
            <a:extLst>
              <a:ext uri="{FF2B5EF4-FFF2-40B4-BE49-F238E27FC236}">
                <a16:creationId xmlns:a16="http://schemas.microsoft.com/office/drawing/2014/main" id="{1401446F-B7B2-4FCA-8638-0C5524250DEE}"/>
              </a:ext>
            </a:extLst>
          </p:cNvPr>
          <p:cNvGrpSpPr/>
          <p:nvPr/>
        </p:nvGrpSpPr>
        <p:grpSpPr>
          <a:xfrm>
            <a:off x="11201400" y="1060051"/>
            <a:ext cx="1880111" cy="1752600"/>
            <a:chOff x="12268200" y="928176"/>
            <a:chExt cx="1880111" cy="1752600"/>
          </a:xfrm>
        </p:grpSpPr>
        <p:sp>
          <p:nvSpPr>
            <p:cNvPr id="30" name="Ovale 29">
              <a:extLst>
                <a:ext uri="{FF2B5EF4-FFF2-40B4-BE49-F238E27FC236}">
                  <a16:creationId xmlns:a16="http://schemas.microsoft.com/office/drawing/2014/main" id="{71A0EE7B-E79C-46A3-96A9-65B27AAF9801}"/>
                </a:ext>
              </a:extLst>
            </p:cNvPr>
            <p:cNvSpPr/>
            <p:nvPr/>
          </p:nvSpPr>
          <p:spPr>
            <a:xfrm>
              <a:off x="12268200" y="928176"/>
              <a:ext cx="1880111" cy="1752600"/>
            </a:xfrm>
            <a:prstGeom prst="ellipse">
              <a:avLst/>
            </a:prstGeom>
            <a:noFill/>
            <a:ln w="698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2" name="Connettore diritto 31">
              <a:extLst>
                <a:ext uri="{FF2B5EF4-FFF2-40B4-BE49-F238E27FC236}">
                  <a16:creationId xmlns:a16="http://schemas.microsoft.com/office/drawing/2014/main" id="{BB64D35A-D224-44A1-B0B7-90C2AB04AFB9}"/>
                </a:ext>
              </a:extLst>
            </p:cNvPr>
            <p:cNvCxnSpPr>
              <a:cxnSpLocks/>
            </p:cNvCxnSpPr>
            <p:nvPr/>
          </p:nvCxnSpPr>
          <p:spPr>
            <a:xfrm>
              <a:off x="12496800" y="2223576"/>
              <a:ext cx="1461011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9FBF554A-5CA9-409F-996C-75C44E2932E7}"/>
                </a:ext>
              </a:extLst>
            </p:cNvPr>
            <p:cNvSpPr txBox="1"/>
            <p:nvPr/>
          </p:nvSpPr>
          <p:spPr>
            <a:xfrm>
              <a:off x="12686192" y="2181803"/>
              <a:ext cx="1082226" cy="4462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0" i="0" u="none" strike="noStrike" kern="1200" cap="small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Teko Bold" panose="020B0604020202020204" charset="0"/>
                  <a:ea typeface="Calibri" panose="020F0502020204030204" pitchFamily="34" charset="0"/>
                  <a:cs typeface="Teko Bold" panose="020B0604020202020204" charset="0"/>
                </a:rPr>
                <a:t>PEOPLE</a:t>
              </a:r>
            </a:p>
          </p:txBody>
        </p:sp>
      </p:grpSp>
      <p:pic>
        <p:nvPicPr>
          <p:cNvPr id="17" name="Picture 2" descr="GiocoNews - Decreto Sostegni, le proposte di Egp">
            <a:extLst>
              <a:ext uri="{FF2B5EF4-FFF2-40B4-BE49-F238E27FC236}">
                <a16:creationId xmlns:a16="http://schemas.microsoft.com/office/drawing/2014/main" id="{C1A3A21D-80F6-4DCE-8AF0-43BED6F5F0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0" t="27311" r="53276" b="17948"/>
          <a:stretch/>
        </p:blipFill>
        <p:spPr bwMode="auto">
          <a:xfrm>
            <a:off x="15773400" y="9276291"/>
            <a:ext cx="931193" cy="560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e 1">
            <a:extLst>
              <a:ext uri="{FF2B5EF4-FFF2-40B4-BE49-F238E27FC236}">
                <a16:creationId xmlns:a16="http://schemas.microsoft.com/office/drawing/2014/main" id="{7C3D5F15-AEF9-45E3-B604-83F080FE85AE}"/>
              </a:ext>
            </a:extLst>
          </p:cNvPr>
          <p:cNvSpPr/>
          <p:nvPr/>
        </p:nvSpPr>
        <p:spPr>
          <a:xfrm>
            <a:off x="15749766" y="9029501"/>
            <a:ext cx="931471" cy="936614"/>
          </a:xfrm>
          <a:prstGeom prst="ellipse">
            <a:avLst/>
          </a:prstGeom>
          <a:noFill/>
          <a:ln w="9525">
            <a:solidFill>
              <a:srgbClr val="143F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vale 18">
            <a:extLst>
              <a:ext uri="{FF2B5EF4-FFF2-40B4-BE49-F238E27FC236}">
                <a16:creationId xmlns:a16="http://schemas.microsoft.com/office/drawing/2014/main" id="{A0E6217F-6955-4BEC-9F64-A6AE7003FBE6}"/>
              </a:ext>
            </a:extLst>
          </p:cNvPr>
          <p:cNvSpPr/>
          <p:nvPr/>
        </p:nvSpPr>
        <p:spPr>
          <a:xfrm>
            <a:off x="15621000" y="8888850"/>
            <a:ext cx="1189005" cy="1217916"/>
          </a:xfrm>
          <a:prstGeom prst="ellipse">
            <a:avLst/>
          </a:prstGeom>
          <a:noFill/>
          <a:ln w="9525">
            <a:solidFill>
              <a:srgbClr val="DA1D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0C1C8ACE-84B1-4DA5-8198-AE49D6F732F7}"/>
              </a:ext>
            </a:extLst>
          </p:cNvPr>
          <p:cNvSpPr txBox="1"/>
          <p:nvPr/>
        </p:nvSpPr>
        <p:spPr>
          <a:xfrm>
            <a:off x="2096510" y="3451955"/>
            <a:ext cx="1423867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DEAR CUSTOMER</a:t>
            </a:r>
          </a:p>
          <a:p>
            <a:pPr marL="514350" marR="0" lvl="0" indent="-5143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Until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30</a:t>
            </a:r>
            <a:r>
              <a:rPr kumimoji="0" lang="en-US" sz="2800" b="0" i="0" u="none" strike="noStrike" kern="1200" cap="none" spc="0" normalizeH="0" baseline="3000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th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it-IT" sz="2800" dirty="0">
                <a:solidFill>
                  <a:srgbClr val="00B05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A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pril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you must show “reinforced EU Digital Covid Certificate” (based on vaccination or recovery) to enter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*</a:t>
            </a:r>
          </a:p>
          <a:p>
            <a:pPr marL="514350" marR="0" lvl="0" indent="-5143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Until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30</a:t>
            </a:r>
            <a:r>
              <a:rPr kumimoji="0" lang="en-US" sz="2800" b="0" i="0" u="none" strike="noStrike" kern="1200" cap="none" spc="0" normalizeH="0" baseline="30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th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it-IT" sz="2800" dirty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A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pril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, indoor, you must wear a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surgical mask or FFP2 mask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Times New Roman" panose="02020603050405020304" pitchFamily="18" charset="0"/>
            </a:endParaRPr>
          </a:p>
          <a:p>
            <a:pPr marL="514350" marR="0" lvl="0" indent="-5143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You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must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sanitize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your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hand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before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using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every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game machine</a:t>
            </a:r>
          </a:p>
          <a:p>
            <a:pPr marL="514350" marR="0" lvl="0" indent="-5143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You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must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avoid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gatherings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and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queues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,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especially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when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entering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on the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premises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8546F1C-E6E4-47DA-A390-2C410E94D40F}"/>
              </a:ext>
            </a:extLst>
          </p:cNvPr>
          <p:cNvSpPr txBox="1"/>
          <p:nvPr/>
        </p:nvSpPr>
        <p:spPr>
          <a:xfrm>
            <a:off x="9183036" y="8443375"/>
            <a:ext cx="6172200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D.L. n. 52/2021, convertito, con modificazioni, dalla L. n. 87/2021 e successive modificazioni e linee guida per la ripresa delle attività economiche e sociali approvate con Ordinanza del Ministero della Salute del 1° aprile 2022</a:t>
            </a:r>
          </a:p>
        </p:txBody>
      </p:sp>
      <p:sp>
        <p:nvSpPr>
          <p:cNvPr id="22" name="Triangolo rettangolo 21">
            <a:extLst>
              <a:ext uri="{FF2B5EF4-FFF2-40B4-BE49-F238E27FC236}">
                <a16:creationId xmlns:a16="http://schemas.microsoft.com/office/drawing/2014/main" id="{23E9B210-53DB-4ED8-BE8A-6C51C0EAB349}"/>
              </a:ext>
            </a:extLst>
          </p:cNvPr>
          <p:cNvSpPr/>
          <p:nvPr/>
        </p:nvSpPr>
        <p:spPr>
          <a:xfrm flipH="1" flipV="1">
            <a:off x="0" y="-8921"/>
            <a:ext cx="18288000" cy="1253627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Triangolo rettangolo 22">
            <a:extLst>
              <a:ext uri="{FF2B5EF4-FFF2-40B4-BE49-F238E27FC236}">
                <a16:creationId xmlns:a16="http://schemas.microsoft.com/office/drawing/2014/main" id="{0FCBD51E-8F99-4E8C-A018-663C92BF62A0}"/>
              </a:ext>
            </a:extLst>
          </p:cNvPr>
          <p:cNvSpPr/>
          <p:nvPr/>
        </p:nvSpPr>
        <p:spPr>
          <a:xfrm>
            <a:off x="0" y="9061041"/>
            <a:ext cx="18395791" cy="1225959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EF45FEEC-0681-480D-9520-96C97B9EE19E}"/>
              </a:ext>
            </a:extLst>
          </p:cNvPr>
          <p:cNvGrpSpPr/>
          <p:nvPr/>
        </p:nvGrpSpPr>
        <p:grpSpPr>
          <a:xfrm>
            <a:off x="1840918" y="4166188"/>
            <a:ext cx="736673" cy="736673"/>
            <a:chOff x="1818176" y="3619500"/>
            <a:chExt cx="736673" cy="736673"/>
          </a:xfrm>
        </p:grpSpPr>
        <p:sp>
          <p:nvSpPr>
            <p:cNvPr id="41" name="Figura a mano libera: Forma 27">
              <a:extLst>
                <a:ext uri="{FF2B5EF4-FFF2-40B4-BE49-F238E27FC236}">
                  <a16:creationId xmlns:a16="http://schemas.microsoft.com/office/drawing/2014/main" id="{6DCC0D00-07F3-406F-B20E-233FDEC08F38}"/>
                </a:ext>
              </a:extLst>
            </p:cNvPr>
            <p:cNvSpPr/>
            <p:nvPr/>
          </p:nvSpPr>
          <p:spPr>
            <a:xfrm>
              <a:off x="1818176" y="3619500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B05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Figura a mano libera: Forma 27">
              <a:extLst>
                <a:ext uri="{FF2B5EF4-FFF2-40B4-BE49-F238E27FC236}">
                  <a16:creationId xmlns:a16="http://schemas.microsoft.com/office/drawing/2014/main" id="{EAE6A6B4-B50C-47DE-9718-9B1DA4F5AB93}"/>
                </a:ext>
              </a:extLst>
            </p:cNvPr>
            <p:cNvSpPr/>
            <p:nvPr/>
          </p:nvSpPr>
          <p:spPr>
            <a:xfrm>
              <a:off x="2096512" y="3899155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3EE66BA4-FCF0-44F5-9E12-A764DCB8C145}"/>
              </a:ext>
            </a:extLst>
          </p:cNvPr>
          <p:cNvGrpSpPr/>
          <p:nvPr/>
        </p:nvGrpSpPr>
        <p:grpSpPr>
          <a:xfrm>
            <a:off x="1842654" y="6685703"/>
            <a:ext cx="736673" cy="736673"/>
            <a:chOff x="1818176" y="3619500"/>
            <a:chExt cx="736673" cy="736673"/>
          </a:xfrm>
        </p:grpSpPr>
        <p:sp>
          <p:nvSpPr>
            <p:cNvPr id="31" name="Figura a mano libera: Forma 27">
              <a:extLst>
                <a:ext uri="{FF2B5EF4-FFF2-40B4-BE49-F238E27FC236}">
                  <a16:creationId xmlns:a16="http://schemas.microsoft.com/office/drawing/2014/main" id="{3223259A-1A24-4D81-8BEF-C64458E147F2}"/>
                </a:ext>
              </a:extLst>
            </p:cNvPr>
            <p:cNvSpPr/>
            <p:nvPr/>
          </p:nvSpPr>
          <p:spPr>
            <a:xfrm>
              <a:off x="1818176" y="3619500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B05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Figura a mano libera: Forma 27">
              <a:extLst>
                <a:ext uri="{FF2B5EF4-FFF2-40B4-BE49-F238E27FC236}">
                  <a16:creationId xmlns:a16="http://schemas.microsoft.com/office/drawing/2014/main" id="{AC3D3A0D-B751-4CBF-B2A8-DD2B7E6E9BEE}"/>
                </a:ext>
              </a:extLst>
            </p:cNvPr>
            <p:cNvSpPr/>
            <p:nvPr/>
          </p:nvSpPr>
          <p:spPr>
            <a:xfrm>
              <a:off x="2096512" y="3899155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4" name="Gruppo 33">
            <a:extLst>
              <a:ext uri="{FF2B5EF4-FFF2-40B4-BE49-F238E27FC236}">
                <a16:creationId xmlns:a16="http://schemas.microsoft.com/office/drawing/2014/main" id="{FE8366F2-1778-4EE7-BD31-C540A3DD9EE1}"/>
              </a:ext>
            </a:extLst>
          </p:cNvPr>
          <p:cNvGrpSpPr/>
          <p:nvPr/>
        </p:nvGrpSpPr>
        <p:grpSpPr>
          <a:xfrm>
            <a:off x="1840919" y="5095636"/>
            <a:ext cx="736673" cy="736673"/>
            <a:chOff x="1818176" y="3619500"/>
            <a:chExt cx="736673" cy="736673"/>
          </a:xfrm>
        </p:grpSpPr>
        <p:sp>
          <p:nvSpPr>
            <p:cNvPr id="35" name="Figura a mano libera: Forma 27">
              <a:extLst>
                <a:ext uri="{FF2B5EF4-FFF2-40B4-BE49-F238E27FC236}">
                  <a16:creationId xmlns:a16="http://schemas.microsoft.com/office/drawing/2014/main" id="{C3459422-B265-4B5F-9A84-2E2F08F1EA1E}"/>
                </a:ext>
              </a:extLst>
            </p:cNvPr>
            <p:cNvSpPr/>
            <p:nvPr/>
          </p:nvSpPr>
          <p:spPr>
            <a:xfrm>
              <a:off x="1818176" y="3619500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B05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Figura a mano libera: Forma 27">
              <a:extLst>
                <a:ext uri="{FF2B5EF4-FFF2-40B4-BE49-F238E27FC236}">
                  <a16:creationId xmlns:a16="http://schemas.microsoft.com/office/drawing/2014/main" id="{A367716E-FB98-4582-9F2D-FC2D24F6A977}"/>
                </a:ext>
              </a:extLst>
            </p:cNvPr>
            <p:cNvSpPr/>
            <p:nvPr/>
          </p:nvSpPr>
          <p:spPr>
            <a:xfrm>
              <a:off x="2096512" y="3899155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7" name="Gruppo 36">
            <a:extLst>
              <a:ext uri="{FF2B5EF4-FFF2-40B4-BE49-F238E27FC236}">
                <a16:creationId xmlns:a16="http://schemas.microsoft.com/office/drawing/2014/main" id="{C0364806-6953-4699-A2F3-4001711DBF5B}"/>
              </a:ext>
            </a:extLst>
          </p:cNvPr>
          <p:cNvGrpSpPr/>
          <p:nvPr/>
        </p:nvGrpSpPr>
        <p:grpSpPr>
          <a:xfrm>
            <a:off x="1840919" y="5862934"/>
            <a:ext cx="736673" cy="736673"/>
            <a:chOff x="1818176" y="3619500"/>
            <a:chExt cx="736673" cy="736673"/>
          </a:xfrm>
        </p:grpSpPr>
        <p:sp>
          <p:nvSpPr>
            <p:cNvPr id="38" name="Figura a mano libera: Forma 27">
              <a:extLst>
                <a:ext uri="{FF2B5EF4-FFF2-40B4-BE49-F238E27FC236}">
                  <a16:creationId xmlns:a16="http://schemas.microsoft.com/office/drawing/2014/main" id="{8112EC33-A014-4621-90AF-8B601CAFA7EE}"/>
                </a:ext>
              </a:extLst>
            </p:cNvPr>
            <p:cNvSpPr/>
            <p:nvPr/>
          </p:nvSpPr>
          <p:spPr>
            <a:xfrm>
              <a:off x="1818176" y="3619500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B05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Figura a mano libera: Forma 27">
              <a:extLst>
                <a:ext uri="{FF2B5EF4-FFF2-40B4-BE49-F238E27FC236}">
                  <a16:creationId xmlns:a16="http://schemas.microsoft.com/office/drawing/2014/main" id="{7C5F8D5C-514A-4973-B80C-E85FAD5B2FC0}"/>
                </a:ext>
              </a:extLst>
            </p:cNvPr>
            <p:cNvSpPr/>
            <p:nvPr/>
          </p:nvSpPr>
          <p:spPr>
            <a:xfrm>
              <a:off x="2096512" y="3899155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7733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256</Words>
  <Application>Microsoft Office PowerPoint</Application>
  <PresentationFormat>Personalizzato</PresentationFormat>
  <Paragraphs>19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8" baseType="lpstr">
      <vt:lpstr>Arial Black</vt:lpstr>
      <vt:lpstr>Symbol</vt:lpstr>
      <vt:lpstr>Arial</vt:lpstr>
      <vt:lpstr>Teko Bold</vt:lpstr>
      <vt:lpstr>Calibri</vt:lpstr>
      <vt:lpstr>Office Theme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Rosso e Nero Blocchi Diagonali Elevatore Presentazione Aziendale</dc:title>
  <dc:creator>Gianluca Giordano</dc:creator>
  <cp:lastModifiedBy>Marco Morandotti</cp:lastModifiedBy>
  <cp:revision>22</cp:revision>
  <dcterms:created xsi:type="dcterms:W3CDTF">2006-08-16T00:00:00Z</dcterms:created>
  <dcterms:modified xsi:type="dcterms:W3CDTF">2022-04-05T14:30:48Z</dcterms:modified>
  <dc:identifier>DAE8ngu5984</dc:identifier>
</cp:coreProperties>
</file>