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</p:sldIdLst>
  <p:sldSz cx="18288000" cy="10287000"/>
  <p:notesSz cx="6858000" cy="9144000"/>
  <p:embeddedFontLst>
    <p:embeddedFont>
      <p:font typeface="Arial Black" panose="020B0A04020102020204" pitchFamily="34" charset="0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Teko Bol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F77"/>
    <a:srgbClr val="00B0F0"/>
    <a:srgbClr val="FF0000"/>
    <a:srgbClr val="DA1D5C"/>
    <a:srgbClr val="002060"/>
    <a:srgbClr val="0070C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69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954" y="8888850"/>
            <a:ext cx="1189004" cy="1217916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0E4899-773F-4E12-8A9A-D2690928D9C4}"/>
              </a:ext>
            </a:extLst>
          </p:cNvPr>
          <p:cNvSpPr txBox="1"/>
          <p:nvPr/>
        </p:nvSpPr>
        <p:spPr>
          <a:xfrm>
            <a:off x="2092718" y="350585"/>
            <a:ext cx="10772837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t-IT" sz="5400" dirty="0">
                <a:solidFill>
                  <a:srgbClr val="143F77"/>
                </a:solidFill>
                <a:effectLst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QUESTO LOCALE SONO AMMESSE CONTEMPORANEAMENTE MASSIMO 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C7F63D-8FE8-42B2-8485-0FF386FF021F}"/>
              </a:ext>
            </a:extLst>
          </p:cNvPr>
          <p:cNvSpPr txBox="1"/>
          <p:nvPr/>
        </p:nvSpPr>
        <p:spPr>
          <a:xfrm>
            <a:off x="1927209" y="7625478"/>
            <a:ext cx="14228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143F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it-IT" sz="1400" dirty="0">
                <a:solidFill>
                  <a:srgbClr val="143F77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 eccezione dei minori di 12 anni</a:t>
            </a: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D04624B-B2D8-4B25-BAA7-3794EA69A2E9}"/>
              </a:ext>
            </a:extLst>
          </p:cNvPr>
          <p:cNvCxnSpPr>
            <a:cxnSpLocks/>
          </p:cNvCxnSpPr>
          <p:nvPr/>
        </p:nvCxnSpPr>
        <p:spPr>
          <a:xfrm>
            <a:off x="2092122" y="7505700"/>
            <a:ext cx="1461011" cy="0"/>
          </a:xfrm>
          <a:prstGeom prst="line">
            <a:avLst/>
          </a:prstGeom>
          <a:ln w="28575">
            <a:solidFill>
              <a:srgbClr val="143F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F35ADE2A-8945-454C-AE79-A57497758FB3}"/>
              </a:ext>
            </a:extLst>
          </p:cNvPr>
          <p:cNvGrpSpPr/>
          <p:nvPr/>
        </p:nvGrpSpPr>
        <p:grpSpPr>
          <a:xfrm>
            <a:off x="12105467" y="618900"/>
            <a:ext cx="1880111" cy="1791053"/>
            <a:chOff x="12287249" y="805590"/>
            <a:chExt cx="1880111" cy="1791053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287249" y="805590"/>
              <a:ext cx="1880111" cy="1752600"/>
            </a:xfrm>
            <a:prstGeom prst="ellipse">
              <a:avLst/>
            </a:prstGeom>
            <a:noFill/>
            <a:ln w="698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496800" y="2192140"/>
              <a:ext cx="146101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FBF554A-5CA9-409F-996C-75C44E2932E7}"/>
                </a:ext>
              </a:extLst>
            </p:cNvPr>
            <p:cNvSpPr txBox="1"/>
            <p:nvPr/>
          </p:nvSpPr>
          <p:spPr>
            <a:xfrm>
              <a:off x="12686192" y="2150367"/>
              <a:ext cx="108222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it-IT" sz="2000" cap="small" dirty="0">
                  <a:solidFill>
                    <a:srgbClr val="FF0000"/>
                  </a:solidFill>
                  <a:effectLst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persone</a:t>
              </a:r>
            </a:p>
          </p:txBody>
        </p:sp>
      </p:grpSp>
      <p:pic>
        <p:nvPicPr>
          <p:cNvPr id="17" name="Picture 2" descr="SILB-Fipe | Associazione Italiana Imprese di Intrattenimento da Ballo e di  Spettacolo">
            <a:extLst>
              <a:ext uri="{FF2B5EF4-FFF2-40B4-BE49-F238E27FC236}">
                <a16:creationId xmlns:a16="http://schemas.microsoft.com/office/drawing/2014/main" id="{8150C22F-9443-4570-BA88-59F93FB19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9324217"/>
            <a:ext cx="951506" cy="36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e 18">
            <a:extLst>
              <a:ext uri="{FF2B5EF4-FFF2-40B4-BE49-F238E27FC236}">
                <a16:creationId xmlns:a16="http://schemas.microsoft.com/office/drawing/2014/main" id="{829BB18B-D616-4A8E-976B-F57F47A73F59}"/>
              </a:ext>
            </a:extLst>
          </p:cNvPr>
          <p:cNvSpPr/>
          <p:nvPr/>
        </p:nvSpPr>
        <p:spPr>
          <a:xfrm>
            <a:off x="15749766" y="9029501"/>
            <a:ext cx="931471" cy="936614"/>
          </a:xfrm>
          <a:prstGeom prst="ellipse">
            <a:avLst/>
          </a:prstGeom>
          <a:noFill/>
          <a:ln w="9525">
            <a:solidFill>
              <a:srgbClr val="143F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F5B096D9-6CD4-4E5A-9B71-74639A25129D}"/>
              </a:ext>
            </a:extLst>
          </p:cNvPr>
          <p:cNvSpPr/>
          <p:nvPr/>
        </p:nvSpPr>
        <p:spPr>
          <a:xfrm>
            <a:off x="15621000" y="8888850"/>
            <a:ext cx="1189005" cy="1217916"/>
          </a:xfrm>
          <a:prstGeom prst="ellipse">
            <a:avLst/>
          </a:prstGeom>
          <a:noFill/>
          <a:ln w="9525">
            <a:solidFill>
              <a:srgbClr val="DA1D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BFBCBDC-4A59-49D0-A106-13B85646BA63}"/>
              </a:ext>
            </a:extLst>
          </p:cNvPr>
          <p:cNvSpPr txBox="1"/>
          <p:nvPr/>
        </p:nvSpPr>
        <p:spPr>
          <a:xfrm>
            <a:off x="1912122" y="2257296"/>
            <a:ext cx="1532909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  <a:buClr>
                <a:srgbClr val="143F77"/>
              </a:buClr>
            </a:pPr>
            <a:r>
              <a:rPr lang="it-IT" sz="3200" i="1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CARO CLIENTE</a:t>
            </a:r>
          </a:p>
          <a:p>
            <a:pPr marL="457200" lvl="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Fino al 30 aprile 2022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, per accedere è necessario esibire il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it-IT" sz="2800" i="1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green pass </a:t>
            </a:r>
            <a:r>
              <a:rPr lang="it-IT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rafforzato*</a:t>
            </a:r>
            <a:endParaRPr lang="it-IT" sz="2800" dirty="0">
              <a:solidFill>
                <a:srgbClr val="00206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Fino al 30 aprile 2022 occorre indossare una </a:t>
            </a:r>
            <a:r>
              <a:rPr lang="it-IT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mascherina chirurgica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o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FFP2**</a:t>
            </a:r>
            <a:r>
              <a:rPr lang="it-IT" sz="2800" dirty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in tutte le situazioni di possibile assembramento, anche all’aperto, ad eccezione del momento del ballo</a:t>
            </a:r>
          </a:p>
          <a:p>
            <a:pPr marL="457200" lvl="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Se </a:t>
            </a:r>
            <a:r>
              <a:rPr lang="it-IT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balli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dovrai mantenere la </a:t>
            </a:r>
            <a:r>
              <a:rPr lang="it-IT" sz="2800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distanza interpersonale di almeno 2 metri***</a:t>
            </a:r>
            <a:endParaRPr lang="it-IT" sz="2800" dirty="0">
              <a:solidFill>
                <a:srgbClr val="00206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1200"/>
              </a:spcAft>
              <a:buClr>
                <a:srgbClr val="143F77"/>
              </a:buClr>
            </a:pPr>
            <a:endParaRPr lang="it-IT" sz="2800" dirty="0">
              <a:solidFill>
                <a:srgbClr val="00206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La consumazione di bevande al banco è consentita, ma occorre rispettare il distanziamento di 1 metro***</a:t>
            </a:r>
          </a:p>
          <a:p>
            <a:pPr lvl="0">
              <a:spcAft>
                <a:spcPts val="1200"/>
              </a:spcAft>
              <a:buClr>
                <a:srgbClr val="143F77"/>
              </a:buClr>
            </a:pPr>
            <a:endParaRPr lang="it-IT" sz="32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66AE0EE-F0FB-4E45-BF3C-B6A83B6C013E}"/>
              </a:ext>
            </a:extLst>
          </p:cNvPr>
          <p:cNvSpPr txBox="1"/>
          <p:nvPr/>
        </p:nvSpPr>
        <p:spPr>
          <a:xfrm>
            <a:off x="1921401" y="8539732"/>
            <a:ext cx="13765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143F77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***Ad eccezione delle persone che, in base alle disposizioni vigenti, non sono soggette a distanziamento personale (tale aspetto afferisce alla  responsabilità personale)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BEE3C5E-BC1B-4BAC-B56A-7946E619A24F}"/>
              </a:ext>
            </a:extLst>
          </p:cNvPr>
          <p:cNvSpPr txBox="1"/>
          <p:nvPr/>
        </p:nvSpPr>
        <p:spPr>
          <a:xfrm>
            <a:off x="8001000" y="9076582"/>
            <a:ext cx="7612966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sp>
        <p:nvSpPr>
          <p:cNvPr id="23" name="Triangolo rettangolo 22">
            <a:extLst>
              <a:ext uri="{FF2B5EF4-FFF2-40B4-BE49-F238E27FC236}">
                <a16:creationId xmlns:a16="http://schemas.microsoft.com/office/drawing/2014/main" id="{B3AE1702-4C15-4966-B42A-04A456522711}"/>
              </a:ext>
            </a:extLst>
          </p:cNvPr>
          <p:cNvSpPr/>
          <p:nvPr/>
        </p:nvSpPr>
        <p:spPr>
          <a:xfrm flipH="1" flipV="1">
            <a:off x="0" y="-8923"/>
            <a:ext cx="18288000" cy="814517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Triangolo rettangolo 24">
            <a:extLst>
              <a:ext uri="{FF2B5EF4-FFF2-40B4-BE49-F238E27FC236}">
                <a16:creationId xmlns:a16="http://schemas.microsoft.com/office/drawing/2014/main" id="{DE08251A-4B9B-4110-8D9E-790BCB759D21}"/>
              </a:ext>
            </a:extLst>
          </p:cNvPr>
          <p:cNvSpPr/>
          <p:nvPr/>
        </p:nvSpPr>
        <p:spPr>
          <a:xfrm>
            <a:off x="0" y="9105900"/>
            <a:ext cx="18395791" cy="1225959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3FAACF9-7172-4694-9B51-A594C7B074DF}"/>
              </a:ext>
            </a:extLst>
          </p:cNvPr>
          <p:cNvGrpSpPr/>
          <p:nvPr/>
        </p:nvGrpSpPr>
        <p:grpSpPr>
          <a:xfrm>
            <a:off x="1558873" y="2834718"/>
            <a:ext cx="736673" cy="736673"/>
            <a:chOff x="978701" y="1400730"/>
            <a:chExt cx="736673" cy="736673"/>
          </a:xfrm>
        </p:grpSpPr>
        <p:sp>
          <p:nvSpPr>
            <p:cNvPr id="29" name="Figura a mano libera: Forma 27">
              <a:extLst>
                <a:ext uri="{FF2B5EF4-FFF2-40B4-BE49-F238E27FC236}">
                  <a16:creationId xmlns:a16="http://schemas.microsoft.com/office/drawing/2014/main" id="{8E062774-434C-4D9E-B041-B188D8BE0BF9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1" name="Figura a mano libera: Forma 27">
              <a:extLst>
                <a:ext uri="{FF2B5EF4-FFF2-40B4-BE49-F238E27FC236}">
                  <a16:creationId xmlns:a16="http://schemas.microsoft.com/office/drawing/2014/main" id="{BA039D8B-84EB-4D84-9A6E-4A6A7F945697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BB9778D5-E4D1-4797-88D1-376304893A0D}"/>
              </a:ext>
            </a:extLst>
          </p:cNvPr>
          <p:cNvGrpSpPr/>
          <p:nvPr/>
        </p:nvGrpSpPr>
        <p:grpSpPr>
          <a:xfrm>
            <a:off x="1549285" y="3860356"/>
            <a:ext cx="736673" cy="736673"/>
            <a:chOff x="978701" y="1400730"/>
            <a:chExt cx="736673" cy="736673"/>
          </a:xfrm>
        </p:grpSpPr>
        <p:sp>
          <p:nvSpPr>
            <p:cNvPr id="34" name="Figura a mano libera: Forma 27">
              <a:extLst>
                <a:ext uri="{FF2B5EF4-FFF2-40B4-BE49-F238E27FC236}">
                  <a16:creationId xmlns:a16="http://schemas.microsoft.com/office/drawing/2014/main" id="{18A9FD62-5B9B-4784-9106-17CDA93356A4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E239C9C1-DF76-498F-BF59-AE37B1359A54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5064950D-85F9-42B4-8A71-D8288CE548E9}"/>
              </a:ext>
            </a:extLst>
          </p:cNvPr>
          <p:cNvGrpSpPr/>
          <p:nvPr/>
        </p:nvGrpSpPr>
        <p:grpSpPr>
          <a:xfrm>
            <a:off x="1639286" y="5263805"/>
            <a:ext cx="736673" cy="736673"/>
            <a:chOff x="978701" y="1400730"/>
            <a:chExt cx="736673" cy="736673"/>
          </a:xfrm>
        </p:grpSpPr>
        <p:sp>
          <p:nvSpPr>
            <p:cNvPr id="37" name="Figura a mano libera: Forma 27">
              <a:extLst>
                <a:ext uri="{FF2B5EF4-FFF2-40B4-BE49-F238E27FC236}">
                  <a16:creationId xmlns:a16="http://schemas.microsoft.com/office/drawing/2014/main" id="{69C5071C-B170-429A-BC2C-69AA39C1CBB9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8" name="Figura a mano libera: Forma 27">
              <a:extLst>
                <a:ext uri="{FF2B5EF4-FFF2-40B4-BE49-F238E27FC236}">
                  <a16:creationId xmlns:a16="http://schemas.microsoft.com/office/drawing/2014/main" id="{3AF89670-9121-45DC-B1E1-5E530FC4B7E0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CFD953DB-7E6C-4E73-8BF8-3E7E5DF9F730}"/>
              </a:ext>
            </a:extLst>
          </p:cNvPr>
          <p:cNvGrpSpPr/>
          <p:nvPr/>
        </p:nvGrpSpPr>
        <p:grpSpPr>
          <a:xfrm>
            <a:off x="1633786" y="6388027"/>
            <a:ext cx="736673" cy="736673"/>
            <a:chOff x="978701" y="1400730"/>
            <a:chExt cx="736673" cy="736673"/>
          </a:xfrm>
        </p:grpSpPr>
        <p:sp>
          <p:nvSpPr>
            <p:cNvPr id="40" name="Figura a mano libera: Forma 27">
              <a:extLst>
                <a:ext uri="{FF2B5EF4-FFF2-40B4-BE49-F238E27FC236}">
                  <a16:creationId xmlns:a16="http://schemas.microsoft.com/office/drawing/2014/main" id="{C1635C08-5E82-4534-B612-D22349A52B6E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47" name="Figura a mano libera: Forma 27">
              <a:extLst>
                <a:ext uri="{FF2B5EF4-FFF2-40B4-BE49-F238E27FC236}">
                  <a16:creationId xmlns:a16="http://schemas.microsoft.com/office/drawing/2014/main" id="{4315F883-1D2C-405E-B3EC-F7C13331684F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9F4F6324-E51C-4808-9969-91A79CDA33C3}"/>
              </a:ext>
            </a:extLst>
          </p:cNvPr>
          <p:cNvSpPr txBox="1"/>
          <p:nvPr/>
        </p:nvSpPr>
        <p:spPr>
          <a:xfrm>
            <a:off x="1912122" y="8002882"/>
            <a:ext cx="14463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143F77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**Fino al 30 aprile 2022 per gli spettacoli aperti al pubblico che si svolgono in questo locale, all’aperto o al chiuso, è necessario indossare la mascherina FFP2  </a:t>
            </a:r>
          </a:p>
        </p:txBody>
      </p:sp>
    </p:spTree>
    <p:extLst>
      <p:ext uri="{BB962C8B-B14F-4D97-AF65-F5344CB8AC3E}">
        <p14:creationId xmlns:p14="http://schemas.microsoft.com/office/powerpoint/2010/main" val="1726004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954" y="8888850"/>
            <a:ext cx="1189004" cy="1217916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50E4899-773F-4E12-8A9A-D2690928D9C4}"/>
              </a:ext>
            </a:extLst>
          </p:cNvPr>
          <p:cNvSpPr txBox="1"/>
          <p:nvPr/>
        </p:nvSpPr>
        <p:spPr>
          <a:xfrm>
            <a:off x="2092718" y="350585"/>
            <a:ext cx="10772837" cy="213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THIS PREMISES ARE ALLOWED 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SIMULTANEOUSLY MAXIMUM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1C7F63D-8FE8-42B2-8485-0FF386FF021F}"/>
              </a:ext>
            </a:extLst>
          </p:cNvPr>
          <p:cNvSpPr txBox="1"/>
          <p:nvPr/>
        </p:nvSpPr>
        <p:spPr>
          <a:xfrm>
            <a:off x="1927209" y="7625478"/>
            <a:ext cx="14228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the exception of children under the age of 12 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143F77"/>
              </a:solidFill>
              <a:effectLst/>
              <a:uLnTx/>
              <a:uFillTx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D04624B-B2D8-4B25-BAA7-3794EA69A2E9}"/>
              </a:ext>
            </a:extLst>
          </p:cNvPr>
          <p:cNvCxnSpPr>
            <a:cxnSpLocks/>
          </p:cNvCxnSpPr>
          <p:nvPr/>
        </p:nvCxnSpPr>
        <p:spPr>
          <a:xfrm>
            <a:off x="2092122" y="7505700"/>
            <a:ext cx="1461011" cy="0"/>
          </a:xfrm>
          <a:prstGeom prst="line">
            <a:avLst/>
          </a:prstGeom>
          <a:ln w="28575">
            <a:solidFill>
              <a:srgbClr val="143F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o 2">
            <a:extLst>
              <a:ext uri="{FF2B5EF4-FFF2-40B4-BE49-F238E27FC236}">
                <a16:creationId xmlns:a16="http://schemas.microsoft.com/office/drawing/2014/main" id="{F35ADE2A-8945-454C-AE79-A57497758FB3}"/>
              </a:ext>
            </a:extLst>
          </p:cNvPr>
          <p:cNvGrpSpPr/>
          <p:nvPr/>
        </p:nvGrpSpPr>
        <p:grpSpPr>
          <a:xfrm>
            <a:off x="12105467" y="618900"/>
            <a:ext cx="1880111" cy="1791053"/>
            <a:chOff x="12287249" y="805590"/>
            <a:chExt cx="1880111" cy="1791053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287249" y="805590"/>
              <a:ext cx="1880111" cy="1752600"/>
            </a:xfrm>
            <a:prstGeom prst="ellipse">
              <a:avLst/>
            </a:prstGeom>
            <a:noFill/>
            <a:ln w="698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496800" y="2192140"/>
              <a:ext cx="146101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FBF554A-5CA9-409F-996C-75C44E2932E7}"/>
                </a:ext>
              </a:extLst>
            </p:cNvPr>
            <p:cNvSpPr txBox="1"/>
            <p:nvPr/>
          </p:nvSpPr>
          <p:spPr>
            <a:xfrm>
              <a:off x="12686192" y="2150367"/>
              <a:ext cx="108222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small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PEOPLE</a:t>
              </a:r>
            </a:p>
          </p:txBody>
        </p:sp>
      </p:grpSp>
      <p:pic>
        <p:nvPicPr>
          <p:cNvPr id="17" name="Picture 2" descr="SILB-Fipe | Associazione Italiana Imprese di Intrattenimento da Ballo e di  Spettacolo">
            <a:extLst>
              <a:ext uri="{FF2B5EF4-FFF2-40B4-BE49-F238E27FC236}">
                <a16:creationId xmlns:a16="http://schemas.microsoft.com/office/drawing/2014/main" id="{8150C22F-9443-4570-BA88-59F93FB19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0" y="9324217"/>
            <a:ext cx="951506" cy="36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e 18">
            <a:extLst>
              <a:ext uri="{FF2B5EF4-FFF2-40B4-BE49-F238E27FC236}">
                <a16:creationId xmlns:a16="http://schemas.microsoft.com/office/drawing/2014/main" id="{829BB18B-D616-4A8E-976B-F57F47A73F59}"/>
              </a:ext>
            </a:extLst>
          </p:cNvPr>
          <p:cNvSpPr/>
          <p:nvPr/>
        </p:nvSpPr>
        <p:spPr>
          <a:xfrm>
            <a:off x="15749766" y="9029501"/>
            <a:ext cx="931471" cy="936614"/>
          </a:xfrm>
          <a:prstGeom prst="ellipse">
            <a:avLst/>
          </a:prstGeom>
          <a:noFill/>
          <a:ln w="9525">
            <a:solidFill>
              <a:srgbClr val="143F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F5B096D9-6CD4-4E5A-9B71-74639A25129D}"/>
              </a:ext>
            </a:extLst>
          </p:cNvPr>
          <p:cNvSpPr/>
          <p:nvPr/>
        </p:nvSpPr>
        <p:spPr>
          <a:xfrm>
            <a:off x="15621000" y="8888850"/>
            <a:ext cx="1189005" cy="1217916"/>
          </a:xfrm>
          <a:prstGeom prst="ellipse">
            <a:avLst/>
          </a:prstGeom>
          <a:noFill/>
          <a:ln w="9525">
            <a:solidFill>
              <a:srgbClr val="DA1D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BFBCBDC-4A59-49D0-A106-13B85646BA63}"/>
              </a:ext>
            </a:extLst>
          </p:cNvPr>
          <p:cNvSpPr txBox="1"/>
          <p:nvPr/>
        </p:nvSpPr>
        <p:spPr>
          <a:xfrm>
            <a:off x="1912122" y="2234564"/>
            <a:ext cx="153290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Tx/>
              <a:buNone/>
              <a:tabLst/>
              <a:defRPr/>
            </a:pPr>
            <a:r>
              <a:rPr kumimoji="0" lang="it-IT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DEAR CUSTOEMR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 30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April 2022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 must show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“’Reinforced EU Digital Covid Certificate”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(based on vaccination or recovery) to enter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 30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April 2022 you must wear a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surgical mask or FFP2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**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in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all situations of possible gathering, even outdoors, with the exception of the dance time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While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dancing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distance of at least 2 meters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must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maintained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***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consumption of beverage at the counter is allowed with the respect of 1 meter distance between customers</a:t>
            </a: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***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66AE0EE-F0FB-4E45-BF3C-B6A83B6C013E}"/>
              </a:ext>
            </a:extLst>
          </p:cNvPr>
          <p:cNvSpPr txBox="1"/>
          <p:nvPr/>
        </p:nvSpPr>
        <p:spPr>
          <a:xfrm>
            <a:off x="1921401" y="8539732"/>
            <a:ext cx="13765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***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With the exception of people who, according to the regulation, are not subject to social distancing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(personal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responsibility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BEE3C5E-BC1B-4BAC-B56A-7946E619A24F}"/>
              </a:ext>
            </a:extLst>
          </p:cNvPr>
          <p:cNvSpPr txBox="1"/>
          <p:nvPr/>
        </p:nvSpPr>
        <p:spPr>
          <a:xfrm>
            <a:off x="7996217" y="8980215"/>
            <a:ext cx="7612966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sp>
        <p:nvSpPr>
          <p:cNvPr id="23" name="Triangolo rettangolo 22">
            <a:extLst>
              <a:ext uri="{FF2B5EF4-FFF2-40B4-BE49-F238E27FC236}">
                <a16:creationId xmlns:a16="http://schemas.microsoft.com/office/drawing/2014/main" id="{B3AE1702-4C15-4966-B42A-04A456522711}"/>
              </a:ext>
            </a:extLst>
          </p:cNvPr>
          <p:cNvSpPr/>
          <p:nvPr/>
        </p:nvSpPr>
        <p:spPr>
          <a:xfrm flipH="1" flipV="1">
            <a:off x="0" y="-8923"/>
            <a:ext cx="18288000" cy="814517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riangolo rettangolo 24">
            <a:extLst>
              <a:ext uri="{FF2B5EF4-FFF2-40B4-BE49-F238E27FC236}">
                <a16:creationId xmlns:a16="http://schemas.microsoft.com/office/drawing/2014/main" id="{DE08251A-4B9B-4110-8D9E-790BCB759D21}"/>
              </a:ext>
            </a:extLst>
          </p:cNvPr>
          <p:cNvSpPr/>
          <p:nvPr/>
        </p:nvSpPr>
        <p:spPr>
          <a:xfrm>
            <a:off x="0" y="9105900"/>
            <a:ext cx="18395791" cy="1225959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3FAACF9-7172-4694-9B51-A594C7B074DF}"/>
              </a:ext>
            </a:extLst>
          </p:cNvPr>
          <p:cNvGrpSpPr/>
          <p:nvPr/>
        </p:nvGrpSpPr>
        <p:grpSpPr>
          <a:xfrm>
            <a:off x="1558873" y="2914784"/>
            <a:ext cx="736673" cy="736673"/>
            <a:chOff x="978701" y="1400730"/>
            <a:chExt cx="736673" cy="736673"/>
          </a:xfrm>
        </p:grpSpPr>
        <p:sp>
          <p:nvSpPr>
            <p:cNvPr id="29" name="Figura a mano libera: Forma 27">
              <a:extLst>
                <a:ext uri="{FF2B5EF4-FFF2-40B4-BE49-F238E27FC236}">
                  <a16:creationId xmlns:a16="http://schemas.microsoft.com/office/drawing/2014/main" id="{8E062774-434C-4D9E-B041-B188D8BE0BF9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Figura a mano libera: Forma 27">
              <a:extLst>
                <a:ext uri="{FF2B5EF4-FFF2-40B4-BE49-F238E27FC236}">
                  <a16:creationId xmlns:a16="http://schemas.microsoft.com/office/drawing/2014/main" id="{BA039D8B-84EB-4D84-9A6E-4A6A7F945697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BB9778D5-E4D1-4797-88D1-376304893A0D}"/>
              </a:ext>
            </a:extLst>
          </p:cNvPr>
          <p:cNvGrpSpPr/>
          <p:nvPr/>
        </p:nvGrpSpPr>
        <p:grpSpPr>
          <a:xfrm>
            <a:off x="1549285" y="3940422"/>
            <a:ext cx="736673" cy="736673"/>
            <a:chOff x="978701" y="1400730"/>
            <a:chExt cx="736673" cy="736673"/>
          </a:xfrm>
        </p:grpSpPr>
        <p:sp>
          <p:nvSpPr>
            <p:cNvPr id="34" name="Figura a mano libera: Forma 27">
              <a:extLst>
                <a:ext uri="{FF2B5EF4-FFF2-40B4-BE49-F238E27FC236}">
                  <a16:creationId xmlns:a16="http://schemas.microsoft.com/office/drawing/2014/main" id="{18A9FD62-5B9B-4784-9106-17CDA93356A4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E239C9C1-DF76-498F-BF59-AE37B1359A54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5064950D-85F9-42B4-8A71-D8288CE548E9}"/>
              </a:ext>
            </a:extLst>
          </p:cNvPr>
          <p:cNvGrpSpPr/>
          <p:nvPr/>
        </p:nvGrpSpPr>
        <p:grpSpPr>
          <a:xfrm>
            <a:off x="1543785" y="5112918"/>
            <a:ext cx="736673" cy="736673"/>
            <a:chOff x="978701" y="1400730"/>
            <a:chExt cx="736673" cy="736673"/>
          </a:xfrm>
        </p:grpSpPr>
        <p:sp>
          <p:nvSpPr>
            <p:cNvPr id="37" name="Figura a mano libera: Forma 27">
              <a:extLst>
                <a:ext uri="{FF2B5EF4-FFF2-40B4-BE49-F238E27FC236}">
                  <a16:creationId xmlns:a16="http://schemas.microsoft.com/office/drawing/2014/main" id="{69C5071C-B170-429A-BC2C-69AA39C1CBB9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Figura a mano libera: Forma 27">
              <a:extLst>
                <a:ext uri="{FF2B5EF4-FFF2-40B4-BE49-F238E27FC236}">
                  <a16:creationId xmlns:a16="http://schemas.microsoft.com/office/drawing/2014/main" id="{3AF89670-9121-45DC-B1E1-5E530FC4B7E0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CFD953DB-7E6C-4E73-8BF8-3E7E5DF9F730}"/>
              </a:ext>
            </a:extLst>
          </p:cNvPr>
          <p:cNvGrpSpPr/>
          <p:nvPr/>
        </p:nvGrpSpPr>
        <p:grpSpPr>
          <a:xfrm>
            <a:off x="1543784" y="5925990"/>
            <a:ext cx="736673" cy="736673"/>
            <a:chOff x="978701" y="1400730"/>
            <a:chExt cx="736673" cy="736673"/>
          </a:xfrm>
        </p:grpSpPr>
        <p:sp>
          <p:nvSpPr>
            <p:cNvPr id="40" name="Figura a mano libera: Forma 27">
              <a:extLst>
                <a:ext uri="{FF2B5EF4-FFF2-40B4-BE49-F238E27FC236}">
                  <a16:creationId xmlns:a16="http://schemas.microsoft.com/office/drawing/2014/main" id="{C1635C08-5E82-4534-B612-D22349A52B6E}"/>
                </a:ext>
              </a:extLst>
            </p:cNvPr>
            <p:cNvSpPr/>
            <p:nvPr/>
          </p:nvSpPr>
          <p:spPr>
            <a:xfrm>
              <a:off x="978701" y="1400730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FF000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Figura a mano libera: Forma 27">
              <a:extLst>
                <a:ext uri="{FF2B5EF4-FFF2-40B4-BE49-F238E27FC236}">
                  <a16:creationId xmlns:a16="http://schemas.microsoft.com/office/drawing/2014/main" id="{4315F883-1D2C-405E-B3EC-F7C13331684F}"/>
                </a:ext>
              </a:extLst>
            </p:cNvPr>
            <p:cNvSpPr/>
            <p:nvPr/>
          </p:nvSpPr>
          <p:spPr>
            <a:xfrm>
              <a:off x="1257037" y="1680385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9F4F6324-E51C-4808-9969-91A79CDA33C3}"/>
              </a:ext>
            </a:extLst>
          </p:cNvPr>
          <p:cNvSpPr txBox="1"/>
          <p:nvPr/>
        </p:nvSpPr>
        <p:spPr>
          <a:xfrm>
            <a:off x="1912122" y="8002882"/>
            <a:ext cx="14463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**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30th April 2022 inside and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outside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this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premise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must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wear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FFP2 mask to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attend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to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concert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, event, etc.</a:t>
            </a:r>
          </a:p>
        </p:txBody>
      </p:sp>
    </p:spTree>
    <p:extLst>
      <p:ext uri="{BB962C8B-B14F-4D97-AF65-F5344CB8AC3E}">
        <p14:creationId xmlns:p14="http://schemas.microsoft.com/office/powerpoint/2010/main" val="216455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397</Words>
  <Application>Microsoft Office PowerPoint</Application>
  <PresentationFormat>Personalizzato</PresentationFormat>
  <Paragraphs>24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Calibri</vt:lpstr>
      <vt:lpstr>Teko Bold</vt:lpstr>
      <vt:lpstr>Arial Black</vt:lpstr>
      <vt:lpstr>Arial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Rosso e Nero Blocchi Diagonali Elevatore Presentazione Aziendale</dc:title>
  <dc:creator>Gianluca Giordano</dc:creator>
  <cp:lastModifiedBy>Marco Morandotti</cp:lastModifiedBy>
  <cp:revision>23</cp:revision>
  <dcterms:created xsi:type="dcterms:W3CDTF">2006-08-16T00:00:00Z</dcterms:created>
  <dcterms:modified xsi:type="dcterms:W3CDTF">2022-04-05T14:26:45Z</dcterms:modified>
  <dc:identifier>DAE8ngu5984</dc:identifier>
</cp:coreProperties>
</file>