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497B"/>
    <a:srgbClr val="DA0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81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11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3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95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96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12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7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74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6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23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42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C3FD-2EBA-4232-BD99-74C03B19BE00}" type="datetimeFigureOut">
              <a:rPr lang="it-IT" smtClean="0"/>
              <a:t>04/10/2018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4D583-2CAB-46D3-B658-D3F804B29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18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04585" y="9172728"/>
            <a:ext cx="275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BA0855"/>
                </a:solidFill>
              </a:rPr>
              <a:t>www.fipe.it</a:t>
            </a:r>
            <a:endParaRPr lang="it-IT" sz="2400" b="1" dirty="0">
              <a:solidFill>
                <a:srgbClr val="BA0855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5"/>
          <a:stretch/>
        </p:blipFill>
        <p:spPr>
          <a:xfrm>
            <a:off x="7743" y="2195736"/>
            <a:ext cx="6747387" cy="439248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502" y="7164288"/>
            <a:ext cx="2283868" cy="155697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0" y="604009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 smtClean="0">
                <a:solidFill>
                  <a:srgbClr val="BA0855"/>
                </a:solidFill>
                <a:latin typeface="+mj-lt"/>
              </a:rPr>
              <a:t>SPORTELLO </a:t>
            </a:r>
          </a:p>
        </p:txBody>
      </p:sp>
    </p:spTree>
    <p:extLst>
      <p:ext uri="{BB962C8B-B14F-4D97-AF65-F5344CB8AC3E}">
        <p14:creationId xmlns:p14="http://schemas.microsoft.com/office/powerpoint/2010/main" val="352170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536448"/>
            <a:ext cx="6858000" cy="3352800"/>
          </a:xfrm>
          <a:prstGeom prst="rect">
            <a:avLst/>
          </a:prstGeom>
          <a:solidFill>
            <a:srgbClr val="DA0058"/>
          </a:solidFill>
          <a:ln>
            <a:solidFill>
              <a:srgbClr val="DA00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90728" y="1271878"/>
            <a:ext cx="587654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Nato per supportare gli associati nella gestione delle numerose criticità segnalate Sos Buoni Pasto offre un duplice servizio: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490728" y="4822079"/>
            <a:ext cx="490338" cy="483006"/>
          </a:xfrm>
          <a:prstGeom prst="ellipse">
            <a:avLst/>
          </a:prstGeom>
          <a:solidFill>
            <a:srgbClr val="0046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/>
              <a:t>1</a:t>
            </a:r>
            <a:endParaRPr lang="it-IT" sz="3200" dirty="0"/>
          </a:p>
        </p:txBody>
      </p:sp>
      <p:sp>
        <p:nvSpPr>
          <p:cNvPr id="7" name="Ovale 6"/>
          <p:cNvSpPr/>
          <p:nvPr/>
        </p:nvSpPr>
        <p:spPr>
          <a:xfrm>
            <a:off x="490728" y="7755310"/>
            <a:ext cx="490338" cy="500461"/>
          </a:xfrm>
          <a:prstGeom prst="ellipse">
            <a:avLst/>
          </a:prstGeom>
          <a:solidFill>
            <a:srgbClr val="0046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2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66075" y="4822079"/>
            <a:ext cx="6017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467F"/>
                </a:solidFill>
              </a:rPr>
              <a:t>Assistenza </a:t>
            </a:r>
            <a:r>
              <a:rPr lang="it-IT" sz="2400" dirty="0" smtClean="0">
                <a:solidFill>
                  <a:srgbClr val="2E497B"/>
                </a:solidFill>
              </a:rPr>
              <a:t>legale</a:t>
            </a:r>
            <a:r>
              <a:rPr lang="it-IT" sz="2400" dirty="0" smtClean="0">
                <a:solidFill>
                  <a:srgbClr val="00467F"/>
                </a:solidFill>
              </a:rPr>
              <a:t> in convenzione per:</a:t>
            </a:r>
            <a:endParaRPr lang="it-IT" sz="2400" dirty="0">
              <a:solidFill>
                <a:srgbClr val="00467F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58329" y="7705943"/>
            <a:ext cx="5329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467F"/>
                </a:solidFill>
              </a:rPr>
              <a:t>Servizio di Assistenza FIPE riservato alle problematiche, diverse dal mancato rimborso, sorte nei </a:t>
            </a:r>
            <a:r>
              <a:rPr lang="it-IT" sz="2400" dirty="0">
                <a:solidFill>
                  <a:srgbClr val="00467F"/>
                </a:solidFill>
              </a:rPr>
              <a:t>rapporti con </a:t>
            </a:r>
            <a:r>
              <a:rPr lang="it-IT" sz="2400" dirty="0" smtClean="0">
                <a:solidFill>
                  <a:srgbClr val="00467F"/>
                </a:solidFill>
              </a:rPr>
              <a:t>aziende associate </a:t>
            </a:r>
            <a:r>
              <a:rPr lang="it-IT" sz="2400" dirty="0" err="1" smtClean="0">
                <a:solidFill>
                  <a:srgbClr val="00467F"/>
                </a:solidFill>
              </a:rPr>
              <a:t>Anseb</a:t>
            </a:r>
            <a:endParaRPr lang="it-IT" sz="2400" dirty="0">
              <a:solidFill>
                <a:srgbClr val="00467F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12520" y="5339412"/>
            <a:ext cx="5254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 smtClean="0">
              <a:solidFill>
                <a:srgbClr val="2E497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00467F"/>
                </a:solidFill>
              </a:rPr>
              <a:t>costituire in mora la società debitrice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smtClean="0">
                <a:solidFill>
                  <a:srgbClr val="00467F"/>
                </a:solidFill>
              </a:rPr>
              <a:t>essere </a:t>
            </a:r>
            <a:r>
              <a:rPr lang="it-IT" sz="2000" smtClean="0">
                <a:solidFill>
                  <a:srgbClr val="00467F"/>
                </a:solidFill>
              </a:rPr>
              <a:t>assistiti </a:t>
            </a:r>
            <a:r>
              <a:rPr lang="it-IT" sz="2000" dirty="0" smtClean="0">
                <a:solidFill>
                  <a:srgbClr val="00467F"/>
                </a:solidFill>
              </a:rPr>
              <a:t>in eventuali procedimenti giudiziari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2E497B"/>
                </a:solidFill>
              </a:rPr>
              <a:t>ottenere supporto tecnico-legale nella procedura fallimentare della </a:t>
            </a:r>
            <a:r>
              <a:rPr lang="it-IT" sz="2000" dirty="0" err="1" smtClean="0">
                <a:solidFill>
                  <a:srgbClr val="2E497B"/>
                </a:solidFill>
              </a:rPr>
              <a:t>Qui!Group</a:t>
            </a:r>
            <a:endParaRPr lang="it-IT" sz="2000" dirty="0" smtClean="0">
              <a:solidFill>
                <a:srgbClr val="2E497B"/>
              </a:solidFill>
            </a:endParaRPr>
          </a:p>
          <a:p>
            <a:endParaRPr lang="it-IT" sz="2000" dirty="0">
              <a:solidFill>
                <a:srgbClr val="2E49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1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547524" y="390144"/>
            <a:ext cx="4310475" cy="9109314"/>
          </a:xfrm>
          <a:prstGeom prst="rect">
            <a:avLst/>
          </a:prstGeom>
          <a:solidFill>
            <a:srgbClr val="DA00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-1715" y="222426"/>
            <a:ext cx="2549239" cy="9461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5"/>
          <a:stretch/>
        </p:blipFill>
        <p:spPr>
          <a:xfrm>
            <a:off x="3428" y="2882262"/>
            <a:ext cx="2544097" cy="16561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14" y="5698800"/>
            <a:ext cx="1397368" cy="952623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2579384" y="491851"/>
            <a:ext cx="4053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IL DOSSIER </a:t>
            </a:r>
          </a:p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«BUONI PASTO»</a:t>
            </a:r>
            <a:endParaRPr lang="it-IT" sz="3200" b="1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603959" y="1805044"/>
            <a:ext cx="415650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 smtClean="0">
                <a:solidFill>
                  <a:schemeClr val="bg1"/>
                </a:solidFill>
              </a:rPr>
              <a:t>E’ importante che gli imprenditori segnalino alla propria associazione le problematiche connesse </a:t>
            </a:r>
            <a:br>
              <a:rPr lang="it-IT" sz="2600" dirty="0" smtClean="0">
                <a:solidFill>
                  <a:schemeClr val="bg1"/>
                </a:solidFill>
              </a:rPr>
            </a:br>
            <a:r>
              <a:rPr lang="it-IT" sz="2600" dirty="0" smtClean="0">
                <a:solidFill>
                  <a:schemeClr val="bg1"/>
                </a:solidFill>
              </a:rPr>
              <a:t>al mercato dei buoni pasto.</a:t>
            </a:r>
          </a:p>
          <a:p>
            <a:pPr algn="ctr"/>
            <a:endParaRPr lang="it-IT" sz="2600" dirty="0">
              <a:solidFill>
                <a:schemeClr val="bg1"/>
              </a:solidFill>
            </a:endParaRPr>
          </a:p>
          <a:p>
            <a:pPr algn="ctr"/>
            <a:r>
              <a:rPr lang="it-IT" sz="2600" dirty="0" smtClean="0">
                <a:solidFill>
                  <a:schemeClr val="bg1"/>
                </a:solidFill>
              </a:rPr>
              <a:t>La disponibilità di dati relativi ad una  </a:t>
            </a:r>
            <a:r>
              <a:rPr lang="it-IT" sz="2600" dirty="0">
                <a:solidFill>
                  <a:schemeClr val="bg1"/>
                </a:solidFill>
              </a:rPr>
              <a:t>casistica dettagliata </a:t>
            </a:r>
            <a:r>
              <a:rPr lang="it-IT" sz="2600" dirty="0" smtClean="0">
                <a:solidFill>
                  <a:schemeClr val="bg1"/>
                </a:solidFill>
              </a:rPr>
              <a:t/>
            </a:r>
            <a:br>
              <a:rPr lang="it-IT" sz="2600" dirty="0" smtClean="0">
                <a:solidFill>
                  <a:schemeClr val="bg1"/>
                </a:solidFill>
              </a:rPr>
            </a:br>
            <a:r>
              <a:rPr lang="it-IT" sz="2600" dirty="0" smtClean="0">
                <a:solidFill>
                  <a:schemeClr val="bg1"/>
                </a:solidFill>
              </a:rPr>
              <a:t>e </a:t>
            </a:r>
            <a:r>
              <a:rPr lang="it-IT" sz="2600" dirty="0">
                <a:solidFill>
                  <a:schemeClr val="bg1"/>
                </a:solidFill>
              </a:rPr>
              <a:t>adeguatamente </a:t>
            </a:r>
            <a:r>
              <a:rPr lang="it-IT" sz="2600" dirty="0" smtClean="0">
                <a:solidFill>
                  <a:schemeClr val="bg1"/>
                </a:solidFill>
              </a:rPr>
              <a:t>documentata ci consentirà </a:t>
            </a:r>
            <a:br>
              <a:rPr lang="it-IT" sz="2600" dirty="0" smtClean="0">
                <a:solidFill>
                  <a:schemeClr val="bg1"/>
                </a:solidFill>
              </a:rPr>
            </a:br>
            <a:r>
              <a:rPr lang="it-IT" sz="2600" dirty="0" smtClean="0">
                <a:solidFill>
                  <a:schemeClr val="bg1"/>
                </a:solidFill>
              </a:rPr>
              <a:t>di redigere un </a:t>
            </a:r>
            <a:r>
              <a:rPr lang="it-IT" sz="2600" b="1" dirty="0">
                <a:solidFill>
                  <a:schemeClr val="bg1"/>
                </a:solidFill>
              </a:rPr>
              <a:t>report</a:t>
            </a:r>
            <a:r>
              <a:rPr lang="it-IT" sz="2600" dirty="0">
                <a:solidFill>
                  <a:schemeClr val="bg1"/>
                </a:solidFill>
              </a:rPr>
              <a:t> per rendere </a:t>
            </a:r>
            <a:r>
              <a:rPr lang="it-IT" sz="2600" dirty="0" smtClean="0">
                <a:solidFill>
                  <a:schemeClr val="bg1"/>
                </a:solidFill>
              </a:rPr>
              <a:t>noto alle Istituzioni le criticità esistenti nel settore, con </a:t>
            </a:r>
            <a:r>
              <a:rPr lang="it-IT" sz="2600" dirty="0">
                <a:solidFill>
                  <a:schemeClr val="bg1"/>
                </a:solidFill>
              </a:rPr>
              <a:t>la richiesta </a:t>
            </a:r>
            <a:r>
              <a:rPr lang="it-IT" sz="2600" dirty="0" smtClean="0">
                <a:solidFill>
                  <a:schemeClr val="bg1"/>
                </a:solidFill>
              </a:rPr>
              <a:t/>
            </a:r>
            <a:br>
              <a:rPr lang="it-IT" sz="2600" dirty="0" smtClean="0">
                <a:solidFill>
                  <a:schemeClr val="bg1"/>
                </a:solidFill>
              </a:rPr>
            </a:br>
            <a:r>
              <a:rPr lang="it-IT" sz="2600" dirty="0" smtClean="0">
                <a:solidFill>
                  <a:schemeClr val="bg1"/>
                </a:solidFill>
              </a:rPr>
              <a:t>di </a:t>
            </a:r>
            <a:r>
              <a:rPr lang="it-IT" sz="2600" dirty="0">
                <a:solidFill>
                  <a:schemeClr val="bg1"/>
                </a:solidFill>
              </a:rPr>
              <a:t>tenerne conto </a:t>
            </a:r>
            <a:r>
              <a:rPr lang="it-IT" sz="2600" dirty="0" smtClean="0">
                <a:solidFill>
                  <a:schemeClr val="bg1"/>
                </a:solidFill>
              </a:rPr>
              <a:t>nell’auspicata riforma normativa al fine di evitare </a:t>
            </a:r>
            <a:r>
              <a:rPr lang="it-IT" sz="2600" dirty="0">
                <a:solidFill>
                  <a:schemeClr val="bg1"/>
                </a:solidFill>
              </a:rPr>
              <a:t>altri "casi" </a:t>
            </a:r>
            <a:r>
              <a:rPr lang="it-IT" sz="2600" dirty="0" err="1" smtClean="0">
                <a:solidFill>
                  <a:schemeClr val="bg1"/>
                </a:solidFill>
              </a:rPr>
              <a:t>Qui!Group</a:t>
            </a:r>
            <a:endParaRPr lang="it-IT" sz="2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92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6973824" cy="268224"/>
          </a:xfrm>
          <a:prstGeom prst="rect">
            <a:avLst/>
          </a:prstGeom>
          <a:solidFill>
            <a:srgbClr val="DA0058"/>
          </a:solidFill>
          <a:ln>
            <a:solidFill>
              <a:srgbClr val="DA00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0" y="9637776"/>
            <a:ext cx="6973824" cy="268224"/>
          </a:xfrm>
          <a:prstGeom prst="rect">
            <a:avLst/>
          </a:prstGeom>
          <a:solidFill>
            <a:srgbClr val="DA0058"/>
          </a:solidFill>
          <a:ln>
            <a:solidFill>
              <a:srgbClr val="DA00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0" y="2652881"/>
            <a:ext cx="6858000" cy="4431792"/>
          </a:xfrm>
          <a:prstGeom prst="rect">
            <a:avLst/>
          </a:prstGeom>
          <a:solidFill>
            <a:srgbClr val="DA0058"/>
          </a:solidFill>
          <a:ln>
            <a:solidFill>
              <a:srgbClr val="DA00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70229" y="3322841"/>
            <a:ext cx="663336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b="1" dirty="0">
              <a:solidFill>
                <a:schemeClr val="bg1"/>
              </a:solidFill>
            </a:endParaRPr>
          </a:p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Se desideri ricevere maggiori informazioni rivolgiti </a:t>
            </a:r>
            <a:br>
              <a:rPr lang="it-IT" sz="3600" b="1" dirty="0" smtClean="0">
                <a:solidFill>
                  <a:schemeClr val="bg1"/>
                </a:solidFill>
              </a:rPr>
            </a:br>
            <a:r>
              <a:rPr lang="it-IT" sz="3600" b="1" dirty="0" smtClean="0">
                <a:solidFill>
                  <a:schemeClr val="bg1"/>
                </a:solidFill>
              </a:rPr>
              <a:t>alla Fipe a te più vicina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5"/>
          <a:stretch/>
        </p:blipFill>
        <p:spPr>
          <a:xfrm>
            <a:off x="0" y="611616"/>
            <a:ext cx="2227301" cy="1449953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473" y="910338"/>
            <a:ext cx="1397368" cy="952623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971852" y="9028176"/>
            <a:ext cx="26948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2E497B"/>
                </a:solidFill>
              </a:rPr>
              <a:t>www.fipe.it</a:t>
            </a:r>
            <a:endParaRPr lang="it-IT" sz="4000" b="1" dirty="0">
              <a:solidFill>
                <a:srgbClr val="2E49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1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95</Words>
  <Application>Microsoft Office PowerPoint</Application>
  <PresentationFormat>A4 (21x29,7 cm)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Renata Romagnoli</dc:creator>
  <cp:lastModifiedBy>Renata Romagnoli</cp:lastModifiedBy>
  <cp:revision>5</cp:revision>
  <cp:lastPrinted>2018-10-04T10:22:21Z</cp:lastPrinted>
  <dcterms:created xsi:type="dcterms:W3CDTF">2018-10-04T09:25:18Z</dcterms:created>
  <dcterms:modified xsi:type="dcterms:W3CDTF">2018-10-04T13:16:18Z</dcterms:modified>
</cp:coreProperties>
</file>