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0B4F"/>
    <a:srgbClr val="143F77"/>
    <a:srgbClr val="2E4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3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77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73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57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8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67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98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36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88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5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92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84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CB121-D744-4D9B-A86D-A321D6D62847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F1115-19BE-459A-B2C4-776474519D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19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53F0F117-DD1F-4C67-A84B-B277DE7591AD}"/>
              </a:ext>
            </a:extLst>
          </p:cNvPr>
          <p:cNvSpPr/>
          <p:nvPr/>
        </p:nvSpPr>
        <p:spPr>
          <a:xfrm>
            <a:off x="142823" y="2927758"/>
            <a:ext cx="9763177" cy="3825379"/>
          </a:xfrm>
          <a:prstGeom prst="rect">
            <a:avLst/>
          </a:prstGeom>
          <a:solidFill>
            <a:srgbClr val="BC2158"/>
          </a:solidFill>
          <a:ln>
            <a:solidFill>
              <a:srgbClr val="BC2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rnice 4">
            <a:extLst>
              <a:ext uri="{FF2B5EF4-FFF2-40B4-BE49-F238E27FC236}">
                <a16:creationId xmlns:a16="http://schemas.microsoft.com/office/drawing/2014/main" id="{93FBE336-B6B4-4E42-9C78-6E81FBDFE559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197"/>
            </a:avLst>
          </a:prstGeom>
          <a:solidFill>
            <a:srgbClr val="143F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ornice 6">
            <a:extLst>
              <a:ext uri="{FF2B5EF4-FFF2-40B4-BE49-F238E27FC236}">
                <a16:creationId xmlns:a16="http://schemas.microsoft.com/office/drawing/2014/main" id="{1B8B6DE4-6A12-40D0-866F-B127CF5670D6}"/>
              </a:ext>
            </a:extLst>
          </p:cNvPr>
          <p:cNvSpPr/>
          <p:nvPr/>
        </p:nvSpPr>
        <p:spPr>
          <a:xfrm>
            <a:off x="109267" y="74762"/>
            <a:ext cx="9716220" cy="6714227"/>
          </a:xfrm>
          <a:prstGeom prst="frame">
            <a:avLst>
              <a:gd name="adj1" fmla="val 1682"/>
            </a:avLst>
          </a:prstGeom>
          <a:solidFill>
            <a:srgbClr val="D70B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94FABCD-0257-4759-BD86-29D1203D1EDF}"/>
              </a:ext>
            </a:extLst>
          </p:cNvPr>
          <p:cNvSpPr txBox="1"/>
          <p:nvPr/>
        </p:nvSpPr>
        <p:spPr>
          <a:xfrm>
            <a:off x="268883" y="-73363"/>
            <a:ext cx="926983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800" dirty="0">
              <a:solidFill>
                <a:srgbClr val="2E497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LOCALE SONO AMMESSE MASSIMO 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_______  PERSONE CONTEMPORANEAMENTE </a:t>
            </a:r>
          </a:p>
          <a:p>
            <a:pPr algn="ctr"/>
            <a:r>
              <a:rPr lang="it-IT" sz="1400" dirty="0">
                <a:solidFill>
                  <a:srgbClr val="2E497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il calcolo, in </a:t>
            </a:r>
            <a:r>
              <a:rPr lang="it-IT" sz="1400" dirty="0">
                <a:solidFill>
                  <a:srgbClr val="2E49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conformità con le Linee guida adottate con Ordinanza del Ministero della Salute del 29.05.2021,</a:t>
            </a:r>
            <a:r>
              <a:rPr lang="it-IT" sz="1400" dirty="0">
                <a:solidFill>
                  <a:srgbClr val="2E49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tiene conto dei volumi di spazio, dei ricambi d’aria e della possibilità di creare aggregazioni in tutto il percorso di entrata, presenza e uscita.</a:t>
            </a:r>
            <a:endParaRPr lang="it-IT" sz="14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BB4939A-2CD7-425F-A4C1-19896594D7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810" y="1847382"/>
            <a:ext cx="1406202" cy="906114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2ABD63F-A284-49A3-A7C9-446D1FF459F9}"/>
              </a:ext>
            </a:extLst>
          </p:cNvPr>
          <p:cNvSpPr txBox="1"/>
          <p:nvPr/>
        </p:nvSpPr>
        <p:spPr>
          <a:xfrm>
            <a:off x="281637" y="2858359"/>
            <a:ext cx="95150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dirty="0">
                <a:solidFill>
                  <a:schemeClr val="bg1"/>
                </a:solidFill>
              </a:rPr>
              <a:t>Si ricorda che</a:t>
            </a:r>
          </a:p>
          <a:p>
            <a:pPr algn="ctr"/>
            <a:endParaRPr lang="it-IT" sz="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</a:rPr>
              <a:t>IN </a:t>
            </a:r>
            <a:r>
              <a:rPr lang="it-IT" b="1" dirty="0">
                <a:solidFill>
                  <a:schemeClr val="bg1"/>
                </a:solidFill>
              </a:rPr>
              <a:t>ZONA GIALLA</a:t>
            </a:r>
            <a:r>
              <a:rPr lang="it-IT" sz="1400" dirty="0">
                <a:solidFill>
                  <a:schemeClr val="bg1"/>
                </a:solidFill>
              </a:rPr>
              <a:t>, OGNI TAVOLO POTRÀ ACCOGLIERE AL </a:t>
            </a:r>
            <a:r>
              <a:rPr lang="it-IT" b="1" dirty="0">
                <a:solidFill>
                  <a:schemeClr val="bg1"/>
                </a:solidFill>
              </a:rPr>
              <a:t>MASSIMO 4 PERSONE</a:t>
            </a:r>
            <a:r>
              <a:rPr lang="it-IT" sz="1400" dirty="0">
                <a:solidFill>
                  <a:schemeClr val="bg1"/>
                </a:solidFill>
              </a:rPr>
              <a:t>, SALVO CHE SIANO TUTTE CONVIVENTI </a:t>
            </a:r>
            <a:br>
              <a:rPr lang="it-IT" sz="1400" dirty="0">
                <a:solidFill>
                  <a:schemeClr val="bg1"/>
                </a:solidFill>
              </a:rPr>
            </a:br>
            <a:endParaRPr lang="it-IT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</a:rPr>
              <a:t>IN </a:t>
            </a:r>
            <a:r>
              <a:rPr lang="it-IT" b="1" dirty="0">
                <a:solidFill>
                  <a:schemeClr val="bg1"/>
                </a:solidFill>
              </a:rPr>
              <a:t>ZONA BIANCA</a:t>
            </a:r>
            <a:r>
              <a:rPr lang="it-IT" sz="1400" dirty="0">
                <a:solidFill>
                  <a:schemeClr val="bg1"/>
                </a:solidFill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NON SI APPLICA IL LIMITE SOPRA DESCRITTO</a:t>
            </a:r>
            <a:br>
              <a:rPr lang="it-IT" sz="1400" dirty="0">
                <a:solidFill>
                  <a:schemeClr val="bg1"/>
                </a:solidFill>
              </a:rPr>
            </a:br>
            <a:endParaRPr lang="it-IT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</a:rPr>
              <a:t>DEVE ESSERE RISPETTATA </a:t>
            </a:r>
            <a:r>
              <a:rPr lang="it-IT" dirty="0">
                <a:solidFill>
                  <a:schemeClr val="bg1"/>
                </a:solidFill>
              </a:rPr>
              <a:t>LA DISTANZA INTERPERSONALE DI ALMENO 1 METRO </a:t>
            </a:r>
            <a:r>
              <a:rPr lang="it-IT" sz="1400" dirty="0">
                <a:solidFill>
                  <a:schemeClr val="bg1"/>
                </a:solidFill>
              </a:rPr>
              <a:t>TRA I CLIENTI, </a:t>
            </a:r>
            <a:br>
              <a:rPr lang="it-IT" sz="1400" dirty="0">
                <a:solidFill>
                  <a:schemeClr val="bg1"/>
                </a:solidFill>
              </a:rPr>
            </a:br>
            <a:r>
              <a:rPr lang="it-IT" sz="1400" dirty="0">
                <a:solidFill>
                  <a:schemeClr val="bg1"/>
                </a:solidFill>
              </a:rPr>
              <a:t>AD ECCEZIONE DEI CONVIVENTI E DELLE PERSONE CHE NON SIANO SOGGETTE AL DISTANZIAMENTO INTERPERSONALE (QUESTO ASPETTO AFFERISCE ALLA RESPONSABILITÀ INDIVIDUALE)</a:t>
            </a:r>
            <a:br>
              <a:rPr lang="it-IT" sz="1400" dirty="0">
                <a:solidFill>
                  <a:schemeClr val="bg1"/>
                </a:solidFill>
              </a:rPr>
            </a:br>
            <a:endParaRPr lang="it-IT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I CLIENTI </a:t>
            </a:r>
            <a:r>
              <a:rPr lang="it-IT" sz="1400" dirty="0">
                <a:solidFill>
                  <a:schemeClr val="bg1"/>
                </a:solidFill>
              </a:rPr>
              <a:t>DEVONO </a:t>
            </a:r>
            <a:r>
              <a:rPr lang="it-IT" dirty="0">
                <a:solidFill>
                  <a:schemeClr val="bg1"/>
                </a:solidFill>
              </a:rPr>
              <a:t>INDOSSARE LA MASCHERINA IN OGNI OCCASIONE IN CUI NON SONO SEDUTI </a:t>
            </a:r>
            <a:br>
              <a:rPr lang="it-IT" dirty="0">
                <a:solidFill>
                  <a:schemeClr val="bg1"/>
                </a:solidFill>
              </a:rPr>
            </a:br>
            <a:r>
              <a:rPr lang="it-IT" dirty="0">
                <a:solidFill>
                  <a:schemeClr val="bg1"/>
                </a:solidFill>
              </a:rPr>
              <a:t>AL TAVOLO</a:t>
            </a: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6098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145</Words>
  <Application>Microsoft Office PowerPoint</Application>
  <PresentationFormat>A4 (21x29,7 cm)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fipe</dc:creator>
  <cp:lastModifiedBy>Gianluca Giordano</cp:lastModifiedBy>
  <cp:revision>37</cp:revision>
  <cp:lastPrinted>2021-01-15T12:51:19Z</cp:lastPrinted>
  <dcterms:created xsi:type="dcterms:W3CDTF">2020-10-19T10:36:48Z</dcterms:created>
  <dcterms:modified xsi:type="dcterms:W3CDTF">2021-06-21T08:38:48Z</dcterms:modified>
</cp:coreProperties>
</file>